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4"/>
  </p:notesMasterIdLst>
  <p:sldIdLst>
    <p:sldId id="256" r:id="rId3"/>
    <p:sldId id="298" r:id="rId4"/>
    <p:sldId id="312" r:id="rId5"/>
    <p:sldId id="297" r:id="rId6"/>
    <p:sldId id="313" r:id="rId7"/>
    <p:sldId id="302" r:id="rId8"/>
    <p:sldId id="324" r:id="rId9"/>
    <p:sldId id="323" r:id="rId10"/>
    <p:sldId id="299" r:id="rId11"/>
    <p:sldId id="304" r:id="rId12"/>
    <p:sldId id="301" r:id="rId13"/>
    <p:sldId id="303" r:id="rId14"/>
    <p:sldId id="307" r:id="rId15"/>
    <p:sldId id="322" r:id="rId16"/>
    <p:sldId id="316" r:id="rId17"/>
    <p:sldId id="284" r:id="rId18"/>
    <p:sldId id="283" r:id="rId19"/>
    <p:sldId id="285" r:id="rId20"/>
    <p:sldId id="325" r:id="rId21"/>
    <p:sldId id="291" r:id="rId22"/>
    <p:sldId id="308" r:id="rId23"/>
    <p:sldId id="310" r:id="rId24"/>
    <p:sldId id="318" r:id="rId25"/>
    <p:sldId id="326" r:id="rId26"/>
    <p:sldId id="314" r:id="rId27"/>
    <p:sldId id="305" r:id="rId28"/>
    <p:sldId id="320" r:id="rId29"/>
    <p:sldId id="309" r:id="rId30"/>
    <p:sldId id="287" r:id="rId31"/>
    <p:sldId id="327" r:id="rId32"/>
    <p:sldId id="289" r:id="rId3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Stil teme 1 - Isticanj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14" d="100"/>
          <a:sy n="114" d="100"/>
        </p:scale>
        <p:origin x="150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454208169213693"/>
          <c:y val="2.1318798907720579E-2"/>
          <c:w val="0.64692345108246607"/>
          <c:h val="0.876496550688534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Talijanski logori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25400" algn="bl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4575974570318632E-3"/>
                  <c:y val="1.9380726279745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13-4146-A432-D8EDC582E1DD}"/>
                </c:ext>
              </c:extLst>
            </c:dLbl>
            <c:dLbl>
              <c:idx val="1"/>
              <c:layout>
                <c:manualLayout>
                  <c:x val="1.020318219922304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713-4146-A432-D8EDC582E1DD}"/>
                </c:ext>
              </c:extLst>
            </c:dLbl>
            <c:dLbl>
              <c:idx val="2"/>
              <c:layout>
                <c:manualLayout>
                  <c:x val="1.4575974570318099E-3"/>
                  <c:y val="-7.10618421132712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13-4146-A432-D8EDC582E1DD}"/>
                </c:ext>
              </c:extLst>
            </c:dLbl>
            <c:dLbl>
              <c:idx val="3"/>
              <c:layout>
                <c:manualLayout>
                  <c:x val="5.83038982812745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13-4146-A432-D8EDC582E1DD}"/>
                </c:ext>
              </c:extLst>
            </c:dLbl>
            <c:dLbl>
              <c:idx val="4"/>
              <c:layout>
                <c:manualLayout>
                  <c:x val="7.2879872851593164E-3"/>
                  <c:y val="-1.93807262797466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13-4146-A432-D8EDC582E1DD}"/>
                </c:ext>
              </c:extLst>
            </c:dLbl>
            <c:dLbl>
              <c:idx val="5"/>
              <c:layout>
                <c:manualLayout>
                  <c:x val="7.2879872851592097E-3"/>
                  <c:y val="5.81421788392379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13-4146-A432-D8EDC582E1DD}"/>
                </c:ext>
              </c:extLst>
            </c:dLbl>
            <c:dLbl>
              <c:idx val="6"/>
              <c:layout>
                <c:manualLayout>
                  <c:x val="5.8303898281275067E-3"/>
                  <c:y val="3.87614525594919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13-4146-A432-D8EDC582E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Baška</c:v>
                </c:pt>
                <c:pt idx="1">
                  <c:v>Dobrinj</c:v>
                </c:pt>
                <c:pt idx="2">
                  <c:v>Krk</c:v>
                </c:pt>
                <c:pt idx="3">
                  <c:v>Malinska-Dubašnica</c:v>
                </c:pt>
                <c:pt idx="4">
                  <c:v>Omišalj</c:v>
                </c:pt>
                <c:pt idx="5">
                  <c:v>Punat</c:v>
                </c:pt>
                <c:pt idx="6">
                  <c:v>Vrbnik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12</c:v>
                </c:pt>
                <c:pt idx="1">
                  <c:v>4</c:v>
                </c:pt>
                <c:pt idx="2">
                  <c:v>16</c:v>
                </c:pt>
                <c:pt idx="3">
                  <c:v>5</c:v>
                </c:pt>
                <c:pt idx="4">
                  <c:v>3</c:v>
                </c:pt>
                <c:pt idx="5">
                  <c:v>38</c:v>
                </c:pt>
                <c:pt idx="6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CB-4A0C-B963-589AF575586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Njemački logori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0800" dist="25400" algn="bl" rotWithShape="0">
                <a:srgbClr val="000000">
                  <a:alpha val="60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830389828127453E-3"/>
                  <c:y val="-5.81421788392379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713-4146-A432-D8EDC582E1DD}"/>
                </c:ext>
              </c:extLst>
            </c:dLbl>
            <c:dLbl>
              <c:idx val="1"/>
              <c:layout>
                <c:manualLayout>
                  <c:x val="2.9151949140636731E-3"/>
                  <c:y val="-7.75229051189839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13-4146-A432-D8EDC582E1DD}"/>
                </c:ext>
              </c:extLst>
            </c:dLbl>
            <c:dLbl>
              <c:idx val="2"/>
              <c:layout>
                <c:manualLayout>
                  <c:x val="1.0203182199223042E-2"/>
                  <c:y val="-9.6903631398729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13-4146-A432-D8EDC582E1DD}"/>
                </c:ext>
              </c:extLst>
            </c:dLbl>
            <c:dLbl>
              <c:idx val="3"/>
              <c:layout>
                <c:manualLayout>
                  <c:x val="4.3727923710955895E-3"/>
                  <c:y val="-1.1628435767847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13-4146-A432-D8EDC582E1DD}"/>
                </c:ext>
              </c:extLst>
            </c:dLbl>
            <c:dLbl>
              <c:idx val="4"/>
              <c:layout>
                <c:manualLayout>
                  <c:x val="7.2879872851593164E-3"/>
                  <c:y val="-1.1628435767847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13-4146-A432-D8EDC582E1DD}"/>
                </c:ext>
              </c:extLst>
            </c:dLbl>
            <c:dLbl>
              <c:idx val="5"/>
              <c:layout>
                <c:manualLayout>
                  <c:x val="7.2879872851593164E-3"/>
                  <c:y val="-1.35665083958222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13-4146-A432-D8EDC582E1DD}"/>
                </c:ext>
              </c:extLst>
            </c:dLbl>
            <c:dLbl>
              <c:idx val="6"/>
              <c:layout>
                <c:manualLayout>
                  <c:x val="7.2879872851592635E-3"/>
                  <c:y val="-1.3566508395822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13-4146-A432-D8EDC582E1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Baška</c:v>
                </c:pt>
                <c:pt idx="1">
                  <c:v>Dobrinj</c:v>
                </c:pt>
                <c:pt idx="2">
                  <c:v>Krk</c:v>
                </c:pt>
                <c:pt idx="3">
                  <c:v>Malinska-Dubašnica</c:v>
                </c:pt>
                <c:pt idx="4">
                  <c:v>Omišalj</c:v>
                </c:pt>
                <c:pt idx="5">
                  <c:v>Punat</c:v>
                </c:pt>
                <c:pt idx="6">
                  <c:v>Vrbnik</c:v>
                </c:pt>
              </c:strCache>
            </c:strRef>
          </c:cat>
          <c:val>
            <c:numRef>
              <c:f>List1!$C$2:$C$8</c:f>
              <c:numCache>
                <c:formatCode>General</c:formatCode>
                <c:ptCount val="7"/>
                <c:pt idx="0">
                  <c:v>65</c:v>
                </c:pt>
                <c:pt idx="1">
                  <c:v>21</c:v>
                </c:pt>
                <c:pt idx="2">
                  <c:v>91</c:v>
                </c:pt>
                <c:pt idx="3">
                  <c:v>25</c:v>
                </c:pt>
                <c:pt idx="4">
                  <c:v>6</c:v>
                </c:pt>
                <c:pt idx="5">
                  <c:v>58</c:v>
                </c:pt>
                <c:pt idx="6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CB-4A0C-B963-589AF57558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91620320"/>
        <c:axId val="1202022784"/>
        <c:axId val="0"/>
      </c:bar3DChart>
      <c:catAx>
        <c:axId val="1091620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1202022784"/>
        <c:crosses val="autoZero"/>
        <c:auto val="1"/>
        <c:lblAlgn val="ctr"/>
        <c:lblOffset val="100"/>
        <c:noMultiLvlLbl val="0"/>
      </c:catAx>
      <c:valAx>
        <c:axId val="120202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sr-Latn-RS"/>
          </a:p>
        </c:txPr>
        <c:crossAx val="109162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List1!$A$2:$A$6</cx:f>
        <cx:lvl ptCount="5">
          <cx:pt idx="0">ukupno</cx:pt>
          <cx:pt idx="1">preživjeli</cx:pt>
          <cx:pt idx="2">umrli</cx:pt>
          <cx:pt idx="3">nepoznato</cx:pt>
        </cx:lvl>
      </cx:strDim>
      <cx:numDim type="size">
        <cx:f>List1!$B$2:$B$6</cx:f>
        <cx:lvl ptCount="5" formatCode="General">
          <cx:pt idx="0">463</cx:pt>
          <cx:pt idx="1">253</cx:pt>
          <cx:pt idx="2">126</cx:pt>
          <cx:pt idx="3">84</cx:pt>
        </cx:lvl>
      </cx:numDim>
    </cx:data>
  </cx:chartData>
  <cx:chart>
    <cx:plotArea>
      <cx:plotAreaRegion>
        <cx:series layoutId="sunburst" uniqueId="{46C732D9-D12A-4A51-8415-7B12615654EF}">
          <cx:tx>
            <cx:txData>
              <cx:f>List1!$B$1</cx:f>
              <cx:v/>
            </cx:txData>
          </cx:tx>
          <cx:dataLabels pos="ctr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40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hr-HR" sz="4000" b="1" i="0" u="none" strike="noStrike" baseline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x:txPr>
            <cx:visibility seriesName="0" categoryName="0" value="1"/>
          </cx:dataLabels>
          <cx:dataId val="0"/>
        </cx:series>
      </cx:plotAreaRegion>
    </cx:plotArea>
    <cx:legend pos="b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2400" b="1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defRPr>
          </a:pPr>
          <a:endParaRPr lang="hr-HR" sz="2400" b="1" i="0" u="none" strike="noStrike" baseline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85">
  <cs:axisTitle>
    <cs:lnRef idx="0"/>
    <cs:fillRef idx="0"/>
    <cs:effectRef idx="0"/>
    <cs:fontRef idx="minor">
      <a:schemeClr val="tx2"/>
    </cs:fontRef>
    <cs:defRPr sz="1197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2"/>
    </cs:fontRef>
    <cs:spPr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  <a:ln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2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2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2"/>
    </cs:fontRef>
    <cs:defRPr sz="1197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2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2"/>
    </cs:fontRef>
    <cs:defRPr sz="2128" b="1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DBEE55-EED6-4BA9-AF9D-81C9E925910B}" type="doc">
      <dgm:prSet loTypeId="urn:microsoft.com/office/officeart/2005/8/layout/hierarchy6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hr-HR"/>
        </a:p>
      </dgm:t>
    </dgm:pt>
    <dgm:pt modelId="{44C854D3-B70A-47C7-86E5-030E557B93F5}">
      <dgm:prSet phldrT="[Tekst]" custT="1"/>
      <dgm:spPr>
        <a:solidFill>
          <a:srgbClr val="FF0000"/>
        </a:solidFill>
      </dgm:spPr>
      <dgm:t>
        <a:bodyPr/>
        <a:lstStyle/>
        <a:p>
          <a:r>
            <a:rPr lang="hr-H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ŽRTVE</a:t>
          </a:r>
          <a:endParaRPr lang="hr-H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934E6-DF30-482F-9284-B7EC681AB43E}" type="parTrans" cxnId="{EBD29591-B79A-4B96-8E97-AF15558EC17C}">
      <dgm:prSet/>
      <dgm:spPr/>
      <dgm:t>
        <a:bodyPr/>
        <a:lstStyle/>
        <a:p>
          <a:endParaRPr lang="hr-HR" sz="2400"/>
        </a:p>
      </dgm:t>
    </dgm:pt>
    <dgm:pt modelId="{1038E93A-832E-4103-AB7A-5C07A707366B}" type="sibTrans" cxnId="{EBD29591-B79A-4B96-8E97-AF15558EC17C}">
      <dgm:prSet/>
      <dgm:spPr/>
      <dgm:t>
        <a:bodyPr/>
        <a:lstStyle/>
        <a:p>
          <a:endParaRPr lang="hr-HR" sz="2400"/>
        </a:p>
      </dgm:t>
    </dgm:pt>
    <dgm:pt modelId="{6B15DD5C-5EBA-4E21-A348-8AE91CDA03D4}">
      <dgm:prSet phldrT="[Tekst]" custT="1"/>
      <dgm:spPr>
        <a:ln>
          <a:solidFill>
            <a:srgbClr val="002060"/>
          </a:solidFill>
        </a:ln>
      </dgm:spPr>
      <dgm:t>
        <a:bodyPr/>
        <a:lstStyle/>
        <a:p>
          <a:r>
            <a:rPr lang="hr-H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LOGORI</a:t>
          </a:r>
          <a:endParaRPr lang="hr-H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CB7BEB-7E60-48A7-9A3A-B31BAE4D5C97}" type="parTrans" cxnId="{BF259FD6-533B-43B8-9FDF-EE73AD787CBB}">
      <dgm:prSet/>
      <dgm:spPr/>
      <dgm:t>
        <a:bodyPr/>
        <a:lstStyle/>
        <a:p>
          <a:endParaRPr lang="hr-HR" sz="2400"/>
        </a:p>
      </dgm:t>
    </dgm:pt>
    <dgm:pt modelId="{22D64257-A780-4D4D-AD6D-1F6C275D631B}" type="sibTrans" cxnId="{BF259FD6-533B-43B8-9FDF-EE73AD787CBB}">
      <dgm:prSet/>
      <dgm:spPr/>
      <dgm:t>
        <a:bodyPr/>
        <a:lstStyle/>
        <a:p>
          <a:endParaRPr lang="hr-HR" sz="2400"/>
        </a:p>
      </dgm:t>
    </dgm:pt>
    <dgm:pt modelId="{1626B6BA-85FD-4C1D-8D06-23FDCD76B548}">
      <dgm:prSet phldrT="[Tekst]" custT="1"/>
      <dgm:spPr>
        <a:ln>
          <a:solidFill>
            <a:srgbClr val="002060"/>
          </a:solidFill>
        </a:ln>
      </dgm:spPr>
      <dgm:t>
        <a:bodyPr/>
        <a:lstStyle/>
        <a:p>
          <a:r>
            <a:rPr lang="hr-H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RADNI</a:t>
          </a:r>
          <a:endParaRPr lang="hr-H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ABF99BB-3920-49B3-B549-105CD05B96CB}" type="parTrans" cxnId="{078036D4-3307-4F25-8AC9-BB1430AAA972}">
      <dgm:prSet/>
      <dgm:spPr/>
      <dgm:t>
        <a:bodyPr/>
        <a:lstStyle/>
        <a:p>
          <a:endParaRPr lang="hr-HR" sz="2400"/>
        </a:p>
      </dgm:t>
    </dgm:pt>
    <dgm:pt modelId="{855EAC22-BBFC-4D15-B589-D740A549924F}" type="sibTrans" cxnId="{078036D4-3307-4F25-8AC9-BB1430AAA972}">
      <dgm:prSet/>
      <dgm:spPr/>
      <dgm:t>
        <a:bodyPr/>
        <a:lstStyle/>
        <a:p>
          <a:endParaRPr lang="hr-HR" sz="2400"/>
        </a:p>
      </dgm:t>
    </dgm:pt>
    <dgm:pt modelId="{FEF6D000-9694-4EDF-A5A2-8A9CC03E0768}">
      <dgm:prSet phldrT="[Tekst]" custT="1"/>
      <dgm:spPr>
        <a:ln>
          <a:solidFill>
            <a:srgbClr val="0070C0"/>
          </a:solidFill>
        </a:ln>
      </dgm:spPr>
      <dgm:t>
        <a:bodyPr/>
        <a:lstStyle/>
        <a:p>
          <a:r>
            <a: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KONCENTRACIJSKI</a:t>
          </a:r>
        </a:p>
      </dgm:t>
    </dgm:pt>
    <dgm:pt modelId="{1CDC8F9B-BED9-4F97-9C71-F558F3B1711A}" type="parTrans" cxnId="{DF756990-3489-431B-9260-46B058AB805A}">
      <dgm:prSet/>
      <dgm:spPr/>
      <dgm:t>
        <a:bodyPr/>
        <a:lstStyle/>
        <a:p>
          <a:endParaRPr lang="hr-HR" sz="2400"/>
        </a:p>
      </dgm:t>
    </dgm:pt>
    <dgm:pt modelId="{DAE1B94F-A876-447E-B116-38E9C16DDFF5}" type="sibTrans" cxnId="{DF756990-3489-431B-9260-46B058AB805A}">
      <dgm:prSet/>
      <dgm:spPr/>
      <dgm:t>
        <a:bodyPr/>
        <a:lstStyle/>
        <a:p>
          <a:endParaRPr lang="hr-HR" sz="2400"/>
        </a:p>
      </dgm:t>
    </dgm:pt>
    <dgm:pt modelId="{11B638C5-F50B-42AF-AE16-CFC7EE60D2EF}">
      <dgm:prSet phldrT="[Teks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hr-HR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ZATVORI</a:t>
          </a:r>
          <a:endParaRPr lang="hr-HR" sz="3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6A39C5-06E7-4975-9DEB-6FE4E7C83CCF}" type="parTrans" cxnId="{7C408FAE-44B3-4073-96E1-5675A811F1CF}">
      <dgm:prSet/>
      <dgm:spPr/>
      <dgm:t>
        <a:bodyPr/>
        <a:lstStyle/>
        <a:p>
          <a:endParaRPr lang="hr-HR" sz="2400"/>
        </a:p>
      </dgm:t>
    </dgm:pt>
    <dgm:pt modelId="{45F52EFF-D348-4157-872D-9965EAC6BB4A}" type="sibTrans" cxnId="{7C408FAE-44B3-4073-96E1-5675A811F1CF}">
      <dgm:prSet/>
      <dgm:spPr/>
      <dgm:t>
        <a:bodyPr/>
        <a:lstStyle/>
        <a:p>
          <a:endParaRPr lang="hr-HR" sz="2400"/>
        </a:p>
      </dgm:t>
    </dgm:pt>
    <dgm:pt modelId="{D7BFFE83-A98E-40CA-99F1-A72CF13AA342}" type="pres">
      <dgm:prSet presAssocID="{C5DBEE55-EED6-4BA9-AF9D-81C9E925910B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7458B44-227D-4259-BDB0-70D6A4A5711F}" type="pres">
      <dgm:prSet presAssocID="{C5DBEE55-EED6-4BA9-AF9D-81C9E925910B}" presName="hierFlow" presStyleCnt="0"/>
      <dgm:spPr/>
    </dgm:pt>
    <dgm:pt modelId="{EEBD3A75-8C46-420A-99B6-A343D6622631}" type="pres">
      <dgm:prSet presAssocID="{C5DBEE55-EED6-4BA9-AF9D-81C9E925910B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7CED1C6-6910-41BD-AA97-EAD104296FA4}" type="pres">
      <dgm:prSet presAssocID="{44C854D3-B70A-47C7-86E5-030E557B93F5}" presName="Name14" presStyleCnt="0"/>
      <dgm:spPr/>
    </dgm:pt>
    <dgm:pt modelId="{044B24C4-7A55-416D-935A-7D728F1093C7}" type="pres">
      <dgm:prSet presAssocID="{44C854D3-B70A-47C7-86E5-030E557B93F5}" presName="level1Shape" presStyleLbl="node0" presStyleIdx="0" presStyleCnt="1" custLinFactNeighborX="-56923" custLinFactNeighborY="-22">
        <dgm:presLayoutVars>
          <dgm:chPref val="3"/>
        </dgm:presLayoutVars>
      </dgm:prSet>
      <dgm:spPr/>
    </dgm:pt>
    <dgm:pt modelId="{3C16B417-EFC0-4A2E-B86D-7B38D2A00E69}" type="pres">
      <dgm:prSet presAssocID="{44C854D3-B70A-47C7-86E5-030E557B93F5}" presName="hierChild2" presStyleCnt="0"/>
      <dgm:spPr/>
    </dgm:pt>
    <dgm:pt modelId="{A27DD4D7-01F2-4AA3-8560-77F0F8ED158E}" type="pres">
      <dgm:prSet presAssocID="{E5CB7BEB-7E60-48A7-9A3A-B31BAE4D5C97}" presName="Name19" presStyleLbl="parChTrans1D2" presStyleIdx="0" presStyleCnt="2"/>
      <dgm:spPr/>
    </dgm:pt>
    <dgm:pt modelId="{B91CE71F-49A5-451A-825C-6828EE8B1149}" type="pres">
      <dgm:prSet presAssocID="{6B15DD5C-5EBA-4E21-A348-8AE91CDA03D4}" presName="Name21" presStyleCnt="0"/>
      <dgm:spPr/>
    </dgm:pt>
    <dgm:pt modelId="{2AF3567F-94E6-497E-98B7-CC7E979C9153}" type="pres">
      <dgm:prSet presAssocID="{6B15DD5C-5EBA-4E21-A348-8AE91CDA03D4}" presName="level2Shape" presStyleLbl="node2" presStyleIdx="0" presStyleCnt="2" custScaleX="112491" custLinFactX="23626" custLinFactNeighborX="100000" custLinFactNeighborY="-8767"/>
      <dgm:spPr/>
    </dgm:pt>
    <dgm:pt modelId="{D9F07167-B0D8-4C22-88C5-F22015FA638C}" type="pres">
      <dgm:prSet presAssocID="{6B15DD5C-5EBA-4E21-A348-8AE91CDA03D4}" presName="hierChild3" presStyleCnt="0"/>
      <dgm:spPr/>
    </dgm:pt>
    <dgm:pt modelId="{BAD37656-E30A-47D0-B04B-47336DE04BAB}" type="pres">
      <dgm:prSet presAssocID="{3ABF99BB-3920-49B3-B549-105CD05B96CB}" presName="Name19" presStyleLbl="parChTrans1D3" presStyleIdx="0" presStyleCnt="2"/>
      <dgm:spPr/>
    </dgm:pt>
    <dgm:pt modelId="{861D9D11-9BB2-42B7-A3CE-F2F6FE348E7B}" type="pres">
      <dgm:prSet presAssocID="{1626B6BA-85FD-4C1D-8D06-23FDCD76B548}" presName="Name21" presStyleCnt="0"/>
      <dgm:spPr/>
    </dgm:pt>
    <dgm:pt modelId="{CD902941-8F57-4BB2-8D94-E39166DE4434}" type="pres">
      <dgm:prSet presAssocID="{1626B6BA-85FD-4C1D-8D06-23FDCD76B548}" presName="level2Shape" presStyleLbl="node3" presStyleIdx="0" presStyleCnt="2" custLinFactNeighborX="13768" custLinFactNeighborY="-572"/>
      <dgm:spPr/>
    </dgm:pt>
    <dgm:pt modelId="{1426FAAF-E1AA-4A49-9E4D-AF31AAF4FE99}" type="pres">
      <dgm:prSet presAssocID="{1626B6BA-85FD-4C1D-8D06-23FDCD76B548}" presName="hierChild3" presStyleCnt="0"/>
      <dgm:spPr/>
    </dgm:pt>
    <dgm:pt modelId="{C72C1C0C-17B7-43ED-8A16-9E60A1AEA955}" type="pres">
      <dgm:prSet presAssocID="{1CDC8F9B-BED9-4F97-9C71-F558F3B1711A}" presName="Name19" presStyleLbl="parChTrans1D3" presStyleIdx="1" presStyleCnt="2"/>
      <dgm:spPr/>
    </dgm:pt>
    <dgm:pt modelId="{D9C5DC83-751A-49B7-AC45-C4D5DF66A082}" type="pres">
      <dgm:prSet presAssocID="{FEF6D000-9694-4EDF-A5A2-8A9CC03E0768}" presName="Name21" presStyleCnt="0"/>
      <dgm:spPr/>
    </dgm:pt>
    <dgm:pt modelId="{0E0A334B-46A2-48D5-BD4D-AF2A3EDDFEE9}" type="pres">
      <dgm:prSet presAssocID="{FEF6D000-9694-4EDF-A5A2-8A9CC03E0768}" presName="level2Shape" presStyleLbl="node3" presStyleIdx="1" presStyleCnt="2" custScaleX="232913" custLinFactNeighborX="16633" custLinFactNeighborY="-572"/>
      <dgm:spPr/>
    </dgm:pt>
    <dgm:pt modelId="{A5EEFA1A-275C-412C-B81E-DEC9A07B060F}" type="pres">
      <dgm:prSet presAssocID="{FEF6D000-9694-4EDF-A5A2-8A9CC03E0768}" presName="hierChild3" presStyleCnt="0"/>
      <dgm:spPr/>
    </dgm:pt>
    <dgm:pt modelId="{B606C50D-5F2D-4585-9244-10236C0E26DE}" type="pres">
      <dgm:prSet presAssocID="{FD6A39C5-06E7-4975-9DEB-6FE4E7C83CCF}" presName="Name19" presStyleLbl="parChTrans1D2" presStyleIdx="1" presStyleCnt="2"/>
      <dgm:spPr/>
    </dgm:pt>
    <dgm:pt modelId="{8E27B06E-45BA-412F-9BA5-DBA1CA7C4599}" type="pres">
      <dgm:prSet presAssocID="{11B638C5-F50B-42AF-AE16-CFC7EE60D2EF}" presName="Name21" presStyleCnt="0"/>
      <dgm:spPr/>
    </dgm:pt>
    <dgm:pt modelId="{A1DA025B-D9D6-4FB4-A88C-4F2D85703440}" type="pres">
      <dgm:prSet presAssocID="{11B638C5-F50B-42AF-AE16-CFC7EE60D2EF}" presName="level2Shape" presStyleLbl="node2" presStyleIdx="1" presStyleCnt="2" custScaleX="120954" custLinFactX="-100000" custLinFactNeighborX="-116736" custLinFactNeighborY="-8459"/>
      <dgm:spPr/>
    </dgm:pt>
    <dgm:pt modelId="{8513CD6C-A695-404B-AF9F-74F081328B01}" type="pres">
      <dgm:prSet presAssocID="{11B638C5-F50B-42AF-AE16-CFC7EE60D2EF}" presName="hierChild3" presStyleCnt="0"/>
      <dgm:spPr/>
    </dgm:pt>
    <dgm:pt modelId="{048D647D-DB42-4599-9538-4E0FC9F751ED}" type="pres">
      <dgm:prSet presAssocID="{C5DBEE55-EED6-4BA9-AF9D-81C9E925910B}" presName="bgShapesFlow" presStyleCnt="0"/>
      <dgm:spPr/>
    </dgm:pt>
  </dgm:ptLst>
  <dgm:cxnLst>
    <dgm:cxn modelId="{46DC6F08-4E2D-4602-B724-5F5375C21822}" type="presOf" srcId="{1CDC8F9B-BED9-4F97-9C71-F558F3B1711A}" destId="{C72C1C0C-17B7-43ED-8A16-9E60A1AEA955}" srcOrd="0" destOrd="0" presId="urn:microsoft.com/office/officeart/2005/8/layout/hierarchy6"/>
    <dgm:cxn modelId="{5991D03E-CBB5-4FD0-923D-B32675746371}" type="presOf" srcId="{1626B6BA-85FD-4C1D-8D06-23FDCD76B548}" destId="{CD902941-8F57-4BB2-8D94-E39166DE4434}" srcOrd="0" destOrd="0" presId="urn:microsoft.com/office/officeart/2005/8/layout/hierarchy6"/>
    <dgm:cxn modelId="{541E0D6E-E1ED-4DCF-ADB3-6673665843CC}" type="presOf" srcId="{44C854D3-B70A-47C7-86E5-030E557B93F5}" destId="{044B24C4-7A55-416D-935A-7D728F1093C7}" srcOrd="0" destOrd="0" presId="urn:microsoft.com/office/officeart/2005/8/layout/hierarchy6"/>
    <dgm:cxn modelId="{8F13E851-CBD4-4620-A667-4BFFBA4B5CB3}" type="presOf" srcId="{E5CB7BEB-7E60-48A7-9A3A-B31BAE4D5C97}" destId="{A27DD4D7-01F2-4AA3-8560-77F0F8ED158E}" srcOrd="0" destOrd="0" presId="urn:microsoft.com/office/officeart/2005/8/layout/hierarchy6"/>
    <dgm:cxn modelId="{DF756990-3489-431B-9260-46B058AB805A}" srcId="{6B15DD5C-5EBA-4E21-A348-8AE91CDA03D4}" destId="{FEF6D000-9694-4EDF-A5A2-8A9CC03E0768}" srcOrd="1" destOrd="0" parTransId="{1CDC8F9B-BED9-4F97-9C71-F558F3B1711A}" sibTransId="{DAE1B94F-A876-447E-B116-38E9C16DDFF5}"/>
    <dgm:cxn modelId="{EBD29591-B79A-4B96-8E97-AF15558EC17C}" srcId="{C5DBEE55-EED6-4BA9-AF9D-81C9E925910B}" destId="{44C854D3-B70A-47C7-86E5-030E557B93F5}" srcOrd="0" destOrd="0" parTransId="{E8D934E6-DF30-482F-9284-B7EC681AB43E}" sibTransId="{1038E93A-832E-4103-AB7A-5C07A707366B}"/>
    <dgm:cxn modelId="{DE77F699-0F98-4DAC-BF9B-FECCE6BE6AAC}" type="presOf" srcId="{11B638C5-F50B-42AF-AE16-CFC7EE60D2EF}" destId="{A1DA025B-D9D6-4FB4-A88C-4F2D85703440}" srcOrd="0" destOrd="0" presId="urn:microsoft.com/office/officeart/2005/8/layout/hierarchy6"/>
    <dgm:cxn modelId="{A1A62F9E-2709-47FB-9B00-272C3C02B5A0}" type="presOf" srcId="{FD6A39C5-06E7-4975-9DEB-6FE4E7C83CCF}" destId="{B606C50D-5F2D-4585-9244-10236C0E26DE}" srcOrd="0" destOrd="0" presId="urn:microsoft.com/office/officeart/2005/8/layout/hierarchy6"/>
    <dgm:cxn modelId="{37E33AA6-1BA5-49B1-BECB-C182EC2B19AE}" type="presOf" srcId="{C5DBEE55-EED6-4BA9-AF9D-81C9E925910B}" destId="{D7BFFE83-A98E-40CA-99F1-A72CF13AA342}" srcOrd="0" destOrd="0" presId="urn:microsoft.com/office/officeart/2005/8/layout/hierarchy6"/>
    <dgm:cxn modelId="{7C408FAE-44B3-4073-96E1-5675A811F1CF}" srcId="{44C854D3-B70A-47C7-86E5-030E557B93F5}" destId="{11B638C5-F50B-42AF-AE16-CFC7EE60D2EF}" srcOrd="1" destOrd="0" parTransId="{FD6A39C5-06E7-4975-9DEB-6FE4E7C83CCF}" sibTransId="{45F52EFF-D348-4157-872D-9965EAC6BB4A}"/>
    <dgm:cxn modelId="{078036D4-3307-4F25-8AC9-BB1430AAA972}" srcId="{6B15DD5C-5EBA-4E21-A348-8AE91CDA03D4}" destId="{1626B6BA-85FD-4C1D-8D06-23FDCD76B548}" srcOrd="0" destOrd="0" parTransId="{3ABF99BB-3920-49B3-B549-105CD05B96CB}" sibTransId="{855EAC22-BBFC-4D15-B589-D740A549924F}"/>
    <dgm:cxn modelId="{BF259FD6-533B-43B8-9FDF-EE73AD787CBB}" srcId="{44C854D3-B70A-47C7-86E5-030E557B93F5}" destId="{6B15DD5C-5EBA-4E21-A348-8AE91CDA03D4}" srcOrd="0" destOrd="0" parTransId="{E5CB7BEB-7E60-48A7-9A3A-B31BAE4D5C97}" sibTransId="{22D64257-A780-4D4D-AD6D-1F6C275D631B}"/>
    <dgm:cxn modelId="{53C357DC-EA01-4BC1-878C-89B48EB7D229}" type="presOf" srcId="{3ABF99BB-3920-49B3-B549-105CD05B96CB}" destId="{BAD37656-E30A-47D0-B04B-47336DE04BAB}" srcOrd="0" destOrd="0" presId="urn:microsoft.com/office/officeart/2005/8/layout/hierarchy6"/>
    <dgm:cxn modelId="{43A9A5DC-AFBD-4BA3-8A47-DF3A1E84EB5A}" type="presOf" srcId="{6B15DD5C-5EBA-4E21-A348-8AE91CDA03D4}" destId="{2AF3567F-94E6-497E-98B7-CC7E979C9153}" srcOrd="0" destOrd="0" presId="urn:microsoft.com/office/officeart/2005/8/layout/hierarchy6"/>
    <dgm:cxn modelId="{65EAE4E0-7C8B-4223-B402-FD6CA1DA3A7E}" type="presOf" srcId="{FEF6D000-9694-4EDF-A5A2-8A9CC03E0768}" destId="{0E0A334B-46A2-48D5-BD4D-AF2A3EDDFEE9}" srcOrd="0" destOrd="0" presId="urn:microsoft.com/office/officeart/2005/8/layout/hierarchy6"/>
    <dgm:cxn modelId="{652357BA-6964-4BC0-8768-EE2CA9160B16}" type="presParOf" srcId="{D7BFFE83-A98E-40CA-99F1-A72CF13AA342}" destId="{27458B44-227D-4259-BDB0-70D6A4A5711F}" srcOrd="0" destOrd="0" presId="urn:microsoft.com/office/officeart/2005/8/layout/hierarchy6"/>
    <dgm:cxn modelId="{163D8A92-BE33-42A6-910D-7BC69265B659}" type="presParOf" srcId="{27458B44-227D-4259-BDB0-70D6A4A5711F}" destId="{EEBD3A75-8C46-420A-99B6-A343D6622631}" srcOrd="0" destOrd="0" presId="urn:microsoft.com/office/officeart/2005/8/layout/hierarchy6"/>
    <dgm:cxn modelId="{7D5F71D1-B1CB-4854-A52A-A507DF1241DB}" type="presParOf" srcId="{EEBD3A75-8C46-420A-99B6-A343D6622631}" destId="{47CED1C6-6910-41BD-AA97-EAD104296FA4}" srcOrd="0" destOrd="0" presId="urn:microsoft.com/office/officeart/2005/8/layout/hierarchy6"/>
    <dgm:cxn modelId="{21AA539D-221C-430D-8083-68D7B6DDD53B}" type="presParOf" srcId="{47CED1C6-6910-41BD-AA97-EAD104296FA4}" destId="{044B24C4-7A55-416D-935A-7D728F1093C7}" srcOrd="0" destOrd="0" presId="urn:microsoft.com/office/officeart/2005/8/layout/hierarchy6"/>
    <dgm:cxn modelId="{8EB053A0-4437-45EE-B5E6-68D5AE22CBA2}" type="presParOf" srcId="{47CED1C6-6910-41BD-AA97-EAD104296FA4}" destId="{3C16B417-EFC0-4A2E-B86D-7B38D2A00E69}" srcOrd="1" destOrd="0" presId="urn:microsoft.com/office/officeart/2005/8/layout/hierarchy6"/>
    <dgm:cxn modelId="{C84AFBFC-01CC-4A9E-9059-04F40B25A97E}" type="presParOf" srcId="{3C16B417-EFC0-4A2E-B86D-7B38D2A00E69}" destId="{A27DD4D7-01F2-4AA3-8560-77F0F8ED158E}" srcOrd="0" destOrd="0" presId="urn:microsoft.com/office/officeart/2005/8/layout/hierarchy6"/>
    <dgm:cxn modelId="{F0852AF0-E459-4DD3-A275-127AD468AC9E}" type="presParOf" srcId="{3C16B417-EFC0-4A2E-B86D-7B38D2A00E69}" destId="{B91CE71F-49A5-451A-825C-6828EE8B1149}" srcOrd="1" destOrd="0" presId="urn:microsoft.com/office/officeart/2005/8/layout/hierarchy6"/>
    <dgm:cxn modelId="{54344749-B639-4DC5-9E9C-C0A83F0CFD57}" type="presParOf" srcId="{B91CE71F-49A5-451A-825C-6828EE8B1149}" destId="{2AF3567F-94E6-497E-98B7-CC7E979C9153}" srcOrd="0" destOrd="0" presId="urn:microsoft.com/office/officeart/2005/8/layout/hierarchy6"/>
    <dgm:cxn modelId="{E6C3F87A-79A1-422B-ADDC-91B8A378BF57}" type="presParOf" srcId="{B91CE71F-49A5-451A-825C-6828EE8B1149}" destId="{D9F07167-B0D8-4C22-88C5-F22015FA638C}" srcOrd="1" destOrd="0" presId="urn:microsoft.com/office/officeart/2005/8/layout/hierarchy6"/>
    <dgm:cxn modelId="{F01FC5C0-4460-4B60-978F-429949A6C411}" type="presParOf" srcId="{D9F07167-B0D8-4C22-88C5-F22015FA638C}" destId="{BAD37656-E30A-47D0-B04B-47336DE04BAB}" srcOrd="0" destOrd="0" presId="urn:microsoft.com/office/officeart/2005/8/layout/hierarchy6"/>
    <dgm:cxn modelId="{D1D8338C-FED6-485C-9BDC-F92734F46938}" type="presParOf" srcId="{D9F07167-B0D8-4C22-88C5-F22015FA638C}" destId="{861D9D11-9BB2-42B7-A3CE-F2F6FE348E7B}" srcOrd="1" destOrd="0" presId="urn:microsoft.com/office/officeart/2005/8/layout/hierarchy6"/>
    <dgm:cxn modelId="{198AE524-59FE-4BB7-ADEE-14AB85DB7A6A}" type="presParOf" srcId="{861D9D11-9BB2-42B7-A3CE-F2F6FE348E7B}" destId="{CD902941-8F57-4BB2-8D94-E39166DE4434}" srcOrd="0" destOrd="0" presId="urn:microsoft.com/office/officeart/2005/8/layout/hierarchy6"/>
    <dgm:cxn modelId="{5903743C-5DD4-434A-A901-81C7CF2B8AA6}" type="presParOf" srcId="{861D9D11-9BB2-42B7-A3CE-F2F6FE348E7B}" destId="{1426FAAF-E1AA-4A49-9E4D-AF31AAF4FE99}" srcOrd="1" destOrd="0" presId="urn:microsoft.com/office/officeart/2005/8/layout/hierarchy6"/>
    <dgm:cxn modelId="{56150395-CB72-45AB-82A0-D4ADC152F95F}" type="presParOf" srcId="{D9F07167-B0D8-4C22-88C5-F22015FA638C}" destId="{C72C1C0C-17B7-43ED-8A16-9E60A1AEA955}" srcOrd="2" destOrd="0" presId="urn:microsoft.com/office/officeart/2005/8/layout/hierarchy6"/>
    <dgm:cxn modelId="{2A61888C-C342-4E6C-8A3C-B11DBD21FF41}" type="presParOf" srcId="{D9F07167-B0D8-4C22-88C5-F22015FA638C}" destId="{D9C5DC83-751A-49B7-AC45-C4D5DF66A082}" srcOrd="3" destOrd="0" presId="urn:microsoft.com/office/officeart/2005/8/layout/hierarchy6"/>
    <dgm:cxn modelId="{D206CE57-8104-4C48-98D0-C337AAAB3461}" type="presParOf" srcId="{D9C5DC83-751A-49B7-AC45-C4D5DF66A082}" destId="{0E0A334B-46A2-48D5-BD4D-AF2A3EDDFEE9}" srcOrd="0" destOrd="0" presId="urn:microsoft.com/office/officeart/2005/8/layout/hierarchy6"/>
    <dgm:cxn modelId="{9E73D549-9308-47D5-986C-D81AC5B3FB25}" type="presParOf" srcId="{D9C5DC83-751A-49B7-AC45-C4D5DF66A082}" destId="{A5EEFA1A-275C-412C-B81E-DEC9A07B060F}" srcOrd="1" destOrd="0" presId="urn:microsoft.com/office/officeart/2005/8/layout/hierarchy6"/>
    <dgm:cxn modelId="{D065AF9B-71EA-40F1-85A3-295129079CF9}" type="presParOf" srcId="{3C16B417-EFC0-4A2E-B86D-7B38D2A00E69}" destId="{B606C50D-5F2D-4585-9244-10236C0E26DE}" srcOrd="2" destOrd="0" presId="urn:microsoft.com/office/officeart/2005/8/layout/hierarchy6"/>
    <dgm:cxn modelId="{B98EECD0-7D96-4C99-8ABD-026AC4CE148E}" type="presParOf" srcId="{3C16B417-EFC0-4A2E-B86D-7B38D2A00E69}" destId="{8E27B06E-45BA-412F-9BA5-DBA1CA7C4599}" srcOrd="3" destOrd="0" presId="urn:microsoft.com/office/officeart/2005/8/layout/hierarchy6"/>
    <dgm:cxn modelId="{55B7D3D9-CB7F-42F3-94BE-B306CFAA48EB}" type="presParOf" srcId="{8E27B06E-45BA-412F-9BA5-DBA1CA7C4599}" destId="{A1DA025B-D9D6-4FB4-A88C-4F2D85703440}" srcOrd="0" destOrd="0" presId="urn:microsoft.com/office/officeart/2005/8/layout/hierarchy6"/>
    <dgm:cxn modelId="{E9C4052A-985D-411C-9D8A-D90276819ED2}" type="presParOf" srcId="{8E27B06E-45BA-412F-9BA5-DBA1CA7C4599}" destId="{8513CD6C-A695-404B-AF9F-74F081328B01}" srcOrd="1" destOrd="0" presId="urn:microsoft.com/office/officeart/2005/8/layout/hierarchy6"/>
    <dgm:cxn modelId="{420E5C11-4239-478D-BD67-C0EA45988F1A}" type="presParOf" srcId="{D7BFFE83-A98E-40CA-99F1-A72CF13AA342}" destId="{048D647D-DB42-4599-9538-4E0FC9F751E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4B24C4-7A55-416D-935A-7D728F1093C7}">
      <dsp:nvSpPr>
        <dsp:cNvPr id="0" name=""/>
        <dsp:cNvSpPr/>
      </dsp:nvSpPr>
      <dsp:spPr>
        <a:xfrm>
          <a:off x="3178080" y="238715"/>
          <a:ext cx="2113657" cy="1409104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ŽRTVE</a:t>
          </a:r>
          <a:endParaRPr lang="hr-H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9351" y="279986"/>
        <a:ext cx="2031115" cy="1326562"/>
      </dsp:txXfrm>
    </dsp:sp>
    <dsp:sp modelId="{A27DD4D7-01F2-4AA3-8560-77F0F8ED158E}">
      <dsp:nvSpPr>
        <dsp:cNvPr id="0" name=""/>
        <dsp:cNvSpPr/>
      </dsp:nvSpPr>
      <dsp:spPr>
        <a:xfrm>
          <a:off x="4234908" y="1647819"/>
          <a:ext cx="2220861" cy="440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207"/>
              </a:lnTo>
              <a:lnTo>
                <a:pt x="2220861" y="220207"/>
              </a:lnTo>
              <a:lnTo>
                <a:pt x="2220861" y="44041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F3567F-94E6-497E-98B7-CC7E979C9153}">
      <dsp:nvSpPr>
        <dsp:cNvPr id="0" name=""/>
        <dsp:cNvSpPr/>
      </dsp:nvSpPr>
      <dsp:spPr>
        <a:xfrm>
          <a:off x="5266933" y="2088235"/>
          <a:ext cx="2377673" cy="1409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LOGORI</a:t>
          </a:r>
          <a:endParaRPr lang="hr-H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08204" y="2129506"/>
        <a:ext cx="2295131" cy="1326562"/>
      </dsp:txXfrm>
    </dsp:sp>
    <dsp:sp modelId="{BAD37656-E30A-47D0-B04B-47336DE04BAB}">
      <dsp:nvSpPr>
        <dsp:cNvPr id="0" name=""/>
        <dsp:cNvSpPr/>
      </dsp:nvSpPr>
      <dsp:spPr>
        <a:xfrm>
          <a:off x="1355209" y="3497340"/>
          <a:ext cx="5100560" cy="679118"/>
        </a:xfrm>
        <a:custGeom>
          <a:avLst/>
          <a:gdLst/>
          <a:ahLst/>
          <a:cxnLst/>
          <a:rect l="0" t="0" r="0" b="0"/>
          <a:pathLst>
            <a:path>
              <a:moveTo>
                <a:pt x="5100560" y="0"/>
              </a:moveTo>
              <a:lnTo>
                <a:pt x="5100560" y="339559"/>
              </a:lnTo>
              <a:lnTo>
                <a:pt x="0" y="339559"/>
              </a:lnTo>
              <a:lnTo>
                <a:pt x="0" y="67911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902941-8F57-4BB2-8D94-E39166DE4434}">
      <dsp:nvSpPr>
        <dsp:cNvPr id="0" name=""/>
        <dsp:cNvSpPr/>
      </dsp:nvSpPr>
      <dsp:spPr>
        <a:xfrm>
          <a:off x="298380" y="4176458"/>
          <a:ext cx="2113657" cy="1409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00206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RADNI</a:t>
          </a:r>
          <a:endParaRPr lang="hr-H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9651" y="4217729"/>
        <a:ext cx="2031115" cy="1326562"/>
      </dsp:txXfrm>
    </dsp:sp>
    <dsp:sp modelId="{C72C1C0C-17B7-43ED-8A16-9E60A1AEA955}">
      <dsp:nvSpPr>
        <dsp:cNvPr id="0" name=""/>
        <dsp:cNvSpPr/>
      </dsp:nvSpPr>
      <dsp:spPr>
        <a:xfrm>
          <a:off x="5568182" y="3497340"/>
          <a:ext cx="887587" cy="679118"/>
        </a:xfrm>
        <a:custGeom>
          <a:avLst/>
          <a:gdLst/>
          <a:ahLst/>
          <a:cxnLst/>
          <a:rect l="0" t="0" r="0" b="0"/>
          <a:pathLst>
            <a:path>
              <a:moveTo>
                <a:pt x="887587" y="0"/>
              </a:moveTo>
              <a:lnTo>
                <a:pt x="887587" y="339559"/>
              </a:lnTo>
              <a:lnTo>
                <a:pt x="0" y="339559"/>
              </a:lnTo>
              <a:lnTo>
                <a:pt x="0" y="67911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A334B-46A2-48D5-BD4D-AF2A3EDDFEE9}">
      <dsp:nvSpPr>
        <dsp:cNvPr id="0" name=""/>
        <dsp:cNvSpPr/>
      </dsp:nvSpPr>
      <dsp:spPr>
        <a:xfrm>
          <a:off x="3106691" y="4176458"/>
          <a:ext cx="4922982" cy="1409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0070C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KONCENTRACIJSKI</a:t>
          </a:r>
        </a:p>
      </dsp:txBody>
      <dsp:txXfrm>
        <a:off x="3147962" y="4217729"/>
        <a:ext cx="4840440" cy="1326562"/>
      </dsp:txXfrm>
    </dsp:sp>
    <dsp:sp modelId="{B606C50D-5F2D-4585-9244-10236C0E26DE}">
      <dsp:nvSpPr>
        <dsp:cNvPr id="0" name=""/>
        <dsp:cNvSpPr/>
      </dsp:nvSpPr>
      <dsp:spPr>
        <a:xfrm>
          <a:off x="2362895" y="1647819"/>
          <a:ext cx="1872013" cy="444755"/>
        </a:xfrm>
        <a:custGeom>
          <a:avLst/>
          <a:gdLst/>
          <a:ahLst/>
          <a:cxnLst/>
          <a:rect l="0" t="0" r="0" b="0"/>
          <a:pathLst>
            <a:path>
              <a:moveTo>
                <a:pt x="1872013" y="0"/>
              </a:moveTo>
              <a:lnTo>
                <a:pt x="1872013" y="222377"/>
              </a:lnTo>
              <a:lnTo>
                <a:pt x="0" y="222377"/>
              </a:lnTo>
              <a:lnTo>
                <a:pt x="0" y="444755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A025B-D9D6-4FB4-A88C-4F2D85703440}">
      <dsp:nvSpPr>
        <dsp:cNvPr id="0" name=""/>
        <dsp:cNvSpPr/>
      </dsp:nvSpPr>
      <dsp:spPr>
        <a:xfrm>
          <a:off x="1084619" y="2092575"/>
          <a:ext cx="2556552" cy="14091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solidFill>
            <a:srgbClr val="C0000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ZATVORI</a:t>
          </a:r>
          <a:endParaRPr lang="hr-HR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5890" y="2133846"/>
        <a:ext cx="2474010" cy="1326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F00F0-E710-4930-8207-C7D36A0E7857}" type="datetimeFigureOut">
              <a:rPr lang="hr-HR" smtClean="0"/>
              <a:t>25.1.2024.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7B707-A234-4ECA-9474-2E794F61682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4967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0B32A-FF53-46F6-A042-B97FC944D2CB}" type="datetimeFigureOut">
              <a:rPr lang="hr-HR" smtClean="0"/>
              <a:pPr/>
              <a:t>25.1.2024.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E23FC-7D18-4050-922D-13200A4B2A3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gi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588640"/>
          </a:xfr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Krk, 26. siječnja 2024. godine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635038"/>
          </a:xfrm>
        </p:spPr>
        <p:txBody>
          <a:bodyPr>
            <a:normAutofit fontScale="90000"/>
          </a:bodyPr>
          <a:lstStyle/>
          <a:p>
            <a:r>
              <a:rPr lang="hr-HR" sz="5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Krčani kao žrtve fašističkog i nacističkog progona</a:t>
            </a:r>
          </a:p>
        </p:txBody>
      </p:sp>
      <p:pic>
        <p:nvPicPr>
          <p:cNvPr id="1026" name="Picture 2" descr="D:\Tvrtko\Holokaust\Holokaust\remebrance-and-beyond.jpg"/>
          <p:cNvPicPr>
            <a:picLocks noChangeAspect="1" noChangeArrowheads="1"/>
          </p:cNvPicPr>
          <p:nvPr/>
        </p:nvPicPr>
        <p:blipFill>
          <a:blip r:embed="rId2" cstate="print"/>
          <a:srcRect t="19037" r="8203" b="35751"/>
          <a:stretch>
            <a:fillRect/>
          </a:stretch>
        </p:blipFill>
        <p:spPr bwMode="auto">
          <a:xfrm>
            <a:off x="1403648" y="4725144"/>
            <a:ext cx="6264696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karta, atlas, Font&#10;&#10;Opis je automatski generiran">
            <a:extLst>
              <a:ext uri="{FF2B5EF4-FFF2-40B4-BE49-F238E27FC236}">
                <a16:creationId xmlns:a16="http://schemas.microsoft.com/office/drawing/2014/main" id="{C0CE33B4-E428-4C26-B1EA-4E053593A8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" t="4922" r="6621" b="6972"/>
          <a:stretch/>
        </p:blipFill>
        <p:spPr>
          <a:xfrm>
            <a:off x="575556" y="188640"/>
            <a:ext cx="7992888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796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1565F6-D74D-4557-AFB5-D20E2676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Rižarna San Sabba u Trstu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Rezervirano mjesto sadržaja 8" descr="Slika na kojoj se prikazuje zgrada, nebo, na otvorenom, cigla&#10;&#10;Opis je automatski generiran">
            <a:extLst>
              <a:ext uri="{FF2B5EF4-FFF2-40B4-BE49-F238E27FC236}">
                <a16:creationId xmlns:a16="http://schemas.microsoft.com/office/drawing/2014/main" id="{BF8581BF-4F95-4A2C-8D3C-8F4146B788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3" y="1424384"/>
            <a:ext cx="4119737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zervirano mjesto sadržaja 10" descr="Slika na kojoj se prikazuje zgrada, drvena, kamen, namještaj&#10;&#10;Opis je automatski generiran">
            <a:extLst>
              <a:ext uri="{FF2B5EF4-FFF2-40B4-BE49-F238E27FC236}">
                <a16:creationId xmlns:a16="http://schemas.microsoft.com/office/drawing/2014/main" id="{D2F8A64E-71DC-4D15-BE03-03057F3ED9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37" y="3714725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84B287E5-52CB-80A9-F443-61D0F4445B0A}"/>
              </a:ext>
            </a:extLst>
          </p:cNvPr>
          <p:cNvSpPr txBox="1"/>
          <p:nvPr/>
        </p:nvSpPr>
        <p:spPr>
          <a:xfrm>
            <a:off x="5293309" y="2199355"/>
            <a:ext cx="2758256" cy="584775"/>
          </a:xfrm>
          <a:prstGeom prst="rect">
            <a:avLst/>
          </a:prstGeom>
          <a:solidFill>
            <a:srgbClr val="FF0000"/>
          </a:solidFill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hr-H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mali Auschwitz</a:t>
            </a:r>
          </a:p>
        </p:txBody>
      </p:sp>
      <p:pic>
        <p:nvPicPr>
          <p:cNvPr id="5" name="Slika 4" descr="Slika na kojoj se prikazuje zid, zgrada, kamin, u dvorani&#10;&#10;Opis je automatski generiran">
            <a:extLst>
              <a:ext uri="{FF2B5EF4-FFF2-40B4-BE49-F238E27FC236}">
                <a16:creationId xmlns:a16="http://schemas.microsoft.com/office/drawing/2014/main" id="{C051CDF8-639E-33BB-50B8-BBB27B7CC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42" y="4509120"/>
            <a:ext cx="1699829" cy="2234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46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nošenje&#10;&#10;Opis je automatski generiran">
            <a:extLst>
              <a:ext uri="{FF2B5EF4-FFF2-40B4-BE49-F238E27FC236}">
                <a16:creationId xmlns:a16="http://schemas.microsoft.com/office/drawing/2014/main" id="{F52FE2EA-5419-4F3B-A8B6-E603045D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75004"/>
            <a:ext cx="8352928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C4080438-18EB-4259-B1FF-8C85C2677A0B}"/>
              </a:ext>
            </a:extLst>
          </p:cNvPr>
          <p:cNvSpPr txBox="1"/>
          <p:nvPr/>
        </p:nvSpPr>
        <p:spPr>
          <a:xfrm>
            <a:off x="1619672" y="6182886"/>
            <a:ext cx="605024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Obilježavanje političkih zatvorenika u logoru Dachau</a:t>
            </a:r>
          </a:p>
        </p:txBody>
      </p:sp>
    </p:spTree>
    <p:extLst>
      <p:ext uri="{BB962C8B-B14F-4D97-AF65-F5344CB8AC3E}">
        <p14:creationId xmlns:p14="http://schemas.microsoft.com/office/powerpoint/2010/main" val="2267313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80B747-B900-C142-C312-0067DA358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Istraživanja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C5F92A-2DE0-24C2-537A-0E1D1314E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328592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Poimenični popisi žrtava fašizma i nacizma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UABiA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otoka Krka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publikacije → knjige, novine, periodična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izdanja (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Krčki zbornik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Krčki kalendar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bilteni)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dnevnički zapisi, spomenari, fotografije,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predmeti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Oralna povijest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svjedočanstva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obiteljska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memoaristika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25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09448"/>
            <a:ext cx="8229600" cy="993775"/>
          </a:xfr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Logoraši s otoka Krka</a:t>
            </a:r>
          </a:p>
        </p:txBody>
      </p:sp>
      <p:pic>
        <p:nvPicPr>
          <p:cNvPr id="5122" name="Picture 2" descr="D:\Tvrtko\Holokaust\Krčani u vihoru holokausta\Prezentacija i fotografije\Svetlana Volarić.JPG"/>
          <p:cNvPicPr>
            <a:picLocks noChangeAspect="1" noChangeArrowheads="1"/>
          </p:cNvPicPr>
          <p:nvPr/>
        </p:nvPicPr>
        <p:blipFill>
          <a:blip r:embed="rId2" cstate="print"/>
          <a:srcRect l="6780" t="4440" r="5078" b="4530"/>
          <a:stretch>
            <a:fillRect/>
          </a:stretch>
        </p:blipFill>
        <p:spPr bwMode="auto">
          <a:xfrm>
            <a:off x="827584" y="1467058"/>
            <a:ext cx="3250078" cy="459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467064" y="6248442"/>
            <a:ext cx="1971117" cy="40011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Svetlana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Volarić</a:t>
            </a:r>
          </a:p>
        </p:txBody>
      </p:sp>
      <p:pic>
        <p:nvPicPr>
          <p:cNvPr id="5123" name="Picture 3" descr="C:\Users\Tvrtko\Documents\U paklu su zvijezde...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6111" y="1412776"/>
            <a:ext cx="3676289" cy="523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7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, karta, Font, atlas&#10;&#10;Opis je automatski generiran">
            <a:extLst>
              <a:ext uri="{FF2B5EF4-FFF2-40B4-BE49-F238E27FC236}">
                <a16:creationId xmlns:a16="http://schemas.microsoft.com/office/drawing/2014/main" id="{3FAFEAFB-5395-316D-9015-E934630A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60">
            <a:off x="3386631" y="248487"/>
            <a:ext cx="2469731" cy="3351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 descr="Slika na kojoj se prikazuje tekst, poster, knjiga, vanjski&#10;&#10;Opis je automatski generiran">
            <a:extLst>
              <a:ext uri="{FF2B5EF4-FFF2-40B4-BE49-F238E27FC236}">
                <a16:creationId xmlns:a16="http://schemas.microsoft.com/office/drawing/2014/main" id="{4B40D677-13C5-98DB-6176-3A980EAEC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334">
            <a:off x="520472" y="345439"/>
            <a:ext cx="2583935" cy="3539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Slika 6" descr="Slika na kojoj se prikazuje tekst, poster, voda, vanjski&#10;&#10;Opis je automatski generiran">
            <a:extLst>
              <a:ext uri="{FF2B5EF4-FFF2-40B4-BE49-F238E27FC236}">
                <a16:creationId xmlns:a16="http://schemas.microsoft.com/office/drawing/2014/main" id="{124B9004-2A4A-6ED4-5E15-36307C7713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838" r="-1" b="7151"/>
          <a:stretch/>
        </p:blipFill>
        <p:spPr>
          <a:xfrm rot="21185709">
            <a:off x="6219300" y="324997"/>
            <a:ext cx="2469731" cy="3336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 descr="Slika na kojoj se prikazuje tekst, Font, Trokut, Naslovnica knjige&#10;&#10;Opis je automatski generiran">
            <a:extLst>
              <a:ext uri="{FF2B5EF4-FFF2-40B4-BE49-F238E27FC236}">
                <a16:creationId xmlns:a16="http://schemas.microsoft.com/office/drawing/2014/main" id="{B1F759E1-F872-1933-E410-2969006211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7270" r="19323" b="8366"/>
          <a:stretch/>
        </p:blipFill>
        <p:spPr>
          <a:xfrm>
            <a:off x="2031777" y="3299680"/>
            <a:ext cx="2544663" cy="347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Slika 14" descr="Slika na kojoj se prikazuje tekst, slikanje, poster, grafički dizajn&#10;&#10;Opis je automatski generiran">
            <a:extLst>
              <a:ext uri="{FF2B5EF4-FFF2-40B4-BE49-F238E27FC236}">
                <a16:creationId xmlns:a16="http://schemas.microsoft.com/office/drawing/2014/main" id="{44D46DBA-FC4A-2CAE-FD6F-FC48BEC700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20601" r="12911"/>
          <a:stretch/>
        </p:blipFill>
        <p:spPr>
          <a:xfrm rot="21306753">
            <a:off x="5270683" y="3193751"/>
            <a:ext cx="2634778" cy="3471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6974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48"/>
            <a:ext cx="8229600" cy="774663"/>
          </a:xfr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Čedo Žic (1922. – 1944.)</a:t>
            </a:r>
          </a:p>
        </p:txBody>
      </p:sp>
      <p:pic>
        <p:nvPicPr>
          <p:cNvPr id="5" name="Picture 2" descr="D:\U spomen\Čedo Žic\Drugarstvo iz logora.JPG"/>
          <p:cNvPicPr>
            <a:picLocks noChangeAspect="1" noChangeArrowheads="1"/>
          </p:cNvPicPr>
          <p:nvPr/>
        </p:nvPicPr>
        <p:blipFill>
          <a:blip r:embed="rId3" cstate="print"/>
          <a:srcRect l="3562" t="1299" r="3820" b="3896"/>
          <a:stretch>
            <a:fillRect/>
          </a:stretch>
        </p:blipFill>
        <p:spPr bwMode="auto">
          <a:xfrm>
            <a:off x="445060" y="1183732"/>
            <a:ext cx="3900574" cy="549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606943" y="1193005"/>
            <a:ext cx="1075936" cy="369332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Čedo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Žic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2567721" y="1571610"/>
            <a:ext cx="577190" cy="51020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45783" y="6295384"/>
            <a:ext cx="1499128" cy="369332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Rikard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Miler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395347" y="5575304"/>
            <a:ext cx="0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Slika 2" descr="Slika na kojoj se prikazuje tekst, Ljudsko lice, čovjek, odijevanje&#10;&#10;Opis je automatski generiran">
            <a:extLst>
              <a:ext uri="{FF2B5EF4-FFF2-40B4-BE49-F238E27FC236}">
                <a16:creationId xmlns:a16="http://schemas.microsoft.com/office/drawing/2014/main" id="{6334A543-7235-FACD-26FD-11A363D56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7" t="326" r="14396" b="19551"/>
          <a:stretch/>
        </p:blipFill>
        <p:spPr>
          <a:xfrm>
            <a:off x="4798367" y="1183732"/>
            <a:ext cx="3888433" cy="549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86D9F6D6-2FBF-77D8-DD9F-0E127DC8E1CC}"/>
              </a:ext>
            </a:extLst>
          </p:cNvPr>
          <p:cNvSpPr txBox="1"/>
          <p:nvPr/>
        </p:nvSpPr>
        <p:spPr>
          <a:xfrm>
            <a:off x="457200" y="1183732"/>
            <a:ext cx="202491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Montecalvo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Irpino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r Le Fraschette-Alaf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510" r="1500"/>
          <a:stretch>
            <a:fillRect/>
          </a:stretch>
        </p:blipFill>
        <p:spPr>
          <a:xfrm>
            <a:off x="395536" y="188640"/>
            <a:ext cx="5328592" cy="310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940152" y="188640"/>
            <a:ext cx="2486642" cy="369332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Le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Fraschette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Alatri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Tvrtko\Holokaust\Krčani u vihoru holokausta\Prezentacija i fotografije\Spomenar Marice Bartolić.JPG"/>
          <p:cNvPicPr>
            <a:picLocks noChangeAspect="1" noChangeArrowheads="1"/>
          </p:cNvPicPr>
          <p:nvPr/>
        </p:nvPicPr>
        <p:blipFill>
          <a:blip r:embed="rId3" cstate="print"/>
          <a:srcRect l="2777" r="1876" b="18895"/>
          <a:stretch>
            <a:fillRect/>
          </a:stretch>
        </p:blipFill>
        <p:spPr bwMode="auto">
          <a:xfrm>
            <a:off x="539552" y="3429000"/>
            <a:ext cx="295232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9357" y="3212976"/>
            <a:ext cx="208823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785667" y="5945945"/>
            <a:ext cx="4707379" cy="646331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Spomenar Marice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Bajčić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-Bartolić iz Nenadića</a:t>
            </a:r>
          </a:p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(22. studenoga 1943. g.)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vrtko\Holokaust\Krčani u vihoru holokausta\Prezentacija i fotografije\Logoraška bluza i napravljena žl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878497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D082BD2-63D3-4169-ACE0-075D7F50826C}"/>
              </a:ext>
            </a:extLst>
          </p:cNvPr>
          <p:cNvSpPr txBox="1"/>
          <p:nvPr/>
        </p:nvSpPr>
        <p:spPr>
          <a:xfrm>
            <a:off x="5751876" y="116632"/>
            <a:ext cx="314060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Auschwitz-Birkenau 82081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D39E592-EF8D-4C60-9B29-7DD1B22FFAD1}"/>
              </a:ext>
            </a:extLst>
          </p:cNvPr>
          <p:cNvSpPr txBox="1"/>
          <p:nvPr/>
        </p:nvSpPr>
        <p:spPr>
          <a:xfrm>
            <a:off x="2987824" y="6315766"/>
            <a:ext cx="336502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Antica Mrakovčić iz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Kornića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ADC35F-8F9C-8011-2FF4-1EE08F792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Svjedočanstva</a:t>
            </a:r>
          </a:p>
        </p:txBody>
      </p:sp>
      <p:pic>
        <p:nvPicPr>
          <p:cNvPr id="6" name="Rezervirano mjesto sadržaja 5" descr="Slika na kojoj se prikazuje tekst, pismo, papir, knjiga&#10;&#10;Opis je automatski generiran">
            <a:extLst>
              <a:ext uri="{FF2B5EF4-FFF2-40B4-BE49-F238E27FC236}">
                <a16:creationId xmlns:a16="http://schemas.microsoft.com/office/drawing/2014/main" id="{23E96EF4-B6C1-27CC-D3F3-887AD03B57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63044"/>
            <a:ext cx="3538736" cy="489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 descr="Slika na kojoj se prikazuje tekst, rukopis, izbornik, Font&#10;&#10;Opis je automatski generiran">
            <a:extLst>
              <a:ext uri="{FF2B5EF4-FFF2-40B4-BE49-F238E27FC236}">
                <a16:creationId xmlns:a16="http://schemas.microsoft.com/office/drawing/2014/main" id="{525122BF-D922-F9C5-CB8E-865BCD19A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420888"/>
            <a:ext cx="4474840" cy="295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2CF53EA-E4D6-24AF-6CA7-B6BA1822C01A}"/>
              </a:ext>
            </a:extLst>
          </p:cNvPr>
          <p:cNvSpPr txBox="1"/>
          <p:nvPr/>
        </p:nvSpPr>
        <p:spPr>
          <a:xfrm>
            <a:off x="4211960" y="6041426"/>
            <a:ext cx="444307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 Dachau - Petar Matanić iz Vrbnika</a:t>
            </a:r>
          </a:p>
        </p:txBody>
      </p:sp>
    </p:spTree>
    <p:extLst>
      <p:ext uri="{BB962C8B-B14F-4D97-AF65-F5344CB8AC3E}">
        <p14:creationId xmlns:p14="http://schemas.microsoft.com/office/powerpoint/2010/main" val="140123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C05AD3-1250-4F0F-823B-9961B97B46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Krčani u vihoru holokausta</a:t>
            </a:r>
          </a:p>
        </p:txBody>
      </p:sp>
      <p:pic>
        <p:nvPicPr>
          <p:cNvPr id="5" name="Rezervirano mjesto sadržaja 4" descr="Slika na kojoj se prikazuje odjeća, na zatvorenom, odjeven&#10;&#10;Opis je automatski generiran">
            <a:extLst>
              <a:ext uri="{FF2B5EF4-FFF2-40B4-BE49-F238E27FC236}">
                <a16:creationId xmlns:a16="http://schemas.microsoft.com/office/drawing/2014/main" id="{0BF0EE5A-5C67-47EA-A45F-5F12FA6F2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772816"/>
            <a:ext cx="4029870" cy="4810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261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otografija- Nakon puštanja iz logora (Kamplin, 20. kolovoza 1944. g.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07602" y="1340768"/>
            <a:ext cx="7128792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65639" y="69791"/>
            <a:ext cx="3018775" cy="40011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Krk, 20. kolovoza 1944. g.</a:t>
            </a:r>
          </a:p>
        </p:txBody>
      </p:sp>
      <p:pic>
        <p:nvPicPr>
          <p:cNvPr id="8" name="Rezervirano mjesto sadržaja 7" descr="Slika na kojoj se prikazuje Ljudsko lice, svećenička halja, odijevanje, čovjek&#10;&#10;Opis je automatski generiran">
            <a:extLst>
              <a:ext uri="{FF2B5EF4-FFF2-40B4-BE49-F238E27FC236}">
                <a16:creationId xmlns:a16="http://schemas.microsoft.com/office/drawing/2014/main" id="{4BD751A4-5DDA-3E3F-FB1D-DB6AD77F5F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t="8142" r="15146" b="13883"/>
          <a:stretch/>
        </p:blipFill>
        <p:spPr>
          <a:xfrm>
            <a:off x="107504" y="44624"/>
            <a:ext cx="2160240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5CB15424-9A40-F536-CA05-ACBD36273425}"/>
              </a:ext>
            </a:extLst>
          </p:cNvPr>
          <p:cNvSpPr txBox="1"/>
          <p:nvPr/>
        </p:nvSpPr>
        <p:spPr>
          <a:xfrm>
            <a:off x="2167465" y="148570"/>
            <a:ext cx="3219344" cy="40011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krčki biskup Josip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Srebrnić</a:t>
            </a:r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3F9AE81-6999-A917-D5CA-03A8D0398C20}"/>
              </a:ext>
            </a:extLst>
          </p:cNvPr>
          <p:cNvSpPr txBox="1"/>
          <p:nvPr/>
        </p:nvSpPr>
        <p:spPr>
          <a:xfrm>
            <a:off x="3469443" y="1268334"/>
            <a:ext cx="769763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59036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6C4BD52-5D99-2F8E-99C9-E1FDF601EEAA}"/>
              </a:ext>
            </a:extLst>
          </p:cNvPr>
          <p:cNvSpPr txBox="1"/>
          <p:nvPr/>
        </p:nvSpPr>
        <p:spPr>
          <a:xfrm>
            <a:off x="4436313" y="1304764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58312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3E95890-05E4-6C6E-A99B-F447A7DE6910}"/>
              </a:ext>
            </a:extLst>
          </p:cNvPr>
          <p:cNvSpPr txBox="1"/>
          <p:nvPr/>
        </p:nvSpPr>
        <p:spPr>
          <a:xfrm>
            <a:off x="5374933" y="1340768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58308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CB52D72-F15D-0DD3-885D-40F604E43B99}"/>
              </a:ext>
            </a:extLst>
          </p:cNvPr>
          <p:cNvSpPr txBox="1"/>
          <p:nvPr/>
        </p:nvSpPr>
        <p:spPr>
          <a:xfrm>
            <a:off x="6333787" y="1571816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61518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F459AAB-C2AA-4876-AF91-08097A516979}"/>
              </a:ext>
            </a:extLst>
          </p:cNvPr>
          <p:cNvSpPr txBox="1"/>
          <p:nvPr/>
        </p:nvSpPr>
        <p:spPr>
          <a:xfrm>
            <a:off x="2035496" y="6129300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58370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17471BD7-A01B-5343-2B05-4D77ED9422D2}"/>
              </a:ext>
            </a:extLst>
          </p:cNvPr>
          <p:cNvSpPr txBox="1"/>
          <p:nvPr/>
        </p:nvSpPr>
        <p:spPr>
          <a:xfrm>
            <a:off x="3044497" y="6129300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58309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795E4044-F365-2D0E-8D12-B188EF53F52F}"/>
              </a:ext>
            </a:extLst>
          </p:cNvPr>
          <p:cNvSpPr txBox="1"/>
          <p:nvPr/>
        </p:nvSpPr>
        <p:spPr>
          <a:xfrm>
            <a:off x="4142314" y="6051170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61631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25999AC-339D-B1A8-3181-DE4615162A70}"/>
              </a:ext>
            </a:extLst>
          </p:cNvPr>
          <p:cNvSpPr txBox="1"/>
          <p:nvPr/>
        </p:nvSpPr>
        <p:spPr>
          <a:xfrm>
            <a:off x="5303892" y="5944634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58354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AB16D1A4-3658-F761-CC3F-062260CEFB6E}"/>
              </a:ext>
            </a:extLst>
          </p:cNvPr>
          <p:cNvSpPr txBox="1"/>
          <p:nvPr/>
        </p:nvSpPr>
        <p:spPr>
          <a:xfrm>
            <a:off x="6365646" y="5926669"/>
            <a:ext cx="76174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44941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9780A-2808-DDAB-66FD-630D8E5E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Arhiv u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Arolsenu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zervirano mjesto sadržaja 4" descr="Slika na kojoj se prikazuje vanjski, prozor, nebo, zgrada&#10;&#10;Opis je automatski generiran">
            <a:extLst>
              <a:ext uri="{FF2B5EF4-FFF2-40B4-BE49-F238E27FC236}">
                <a16:creationId xmlns:a16="http://schemas.microsoft.com/office/drawing/2014/main" id="{29AF319C-60D0-FE64-93A4-3A0B11D54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8229600" cy="510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048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9780A-2808-DDAB-66FD-630D8E5E667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Arhiv u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Arolsenu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Rezervirano mjesto sadržaja 14" descr="Slika na kojoj se prikazuje električno plava, crta, plavo, grafika&#10;&#10;Opis je automatski generiran">
            <a:extLst>
              <a:ext uri="{FF2B5EF4-FFF2-40B4-BE49-F238E27FC236}">
                <a16:creationId xmlns:a16="http://schemas.microsoft.com/office/drawing/2014/main" id="{F117228E-BB5E-0872-C1FB-6B8A8DDC8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69361"/>
            <a:ext cx="2480106" cy="2514001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Rezervirano mjesto sadržaja 12">
            <a:extLst>
              <a:ext uri="{FF2B5EF4-FFF2-40B4-BE49-F238E27FC236}">
                <a16:creationId xmlns:a16="http://schemas.microsoft.com/office/drawing/2014/main" id="{F16B30FF-95B1-9578-C6BC-D1EA0C4DE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762872" cy="4687178"/>
          </a:xfr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međunarodni centar o</a:t>
            </a:r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nacističkim progonima</a:t>
            </a:r>
          </a:p>
          <a:p>
            <a:pPr>
              <a:buClr>
                <a:srgbClr val="FF0000"/>
              </a:buClr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najopsežniji svjetski arhiv</a:t>
            </a:r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o žrtvama i preživjelima za</a:t>
            </a:r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vrijeme nacizma</a:t>
            </a:r>
          </a:p>
          <a:p>
            <a:pPr>
              <a:buClr>
                <a:srgbClr val="FF0000"/>
              </a:buClr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zbirka podataka za oko 20</a:t>
            </a:r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milijuna osoba</a:t>
            </a:r>
          </a:p>
          <a:p>
            <a:pPr>
              <a:buClr>
                <a:srgbClr val="FF0000"/>
              </a:buClr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pripada </a:t>
            </a:r>
            <a:r>
              <a:rPr lang="hr-HR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Svjetskom sjećanju</a:t>
            </a:r>
          </a:p>
          <a:p>
            <a:pPr marL="0" indent="0">
              <a:buNone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UNESCO-a</a:t>
            </a:r>
          </a:p>
        </p:txBody>
      </p:sp>
      <p:pic>
        <p:nvPicPr>
          <p:cNvPr id="17" name="Slika 16" descr="Slika na kojoj se prikazuje tekst, Font, snimka zaslona, električno plava&#10;&#10;Opis je automatski generiran">
            <a:extLst>
              <a:ext uri="{FF2B5EF4-FFF2-40B4-BE49-F238E27FC236}">
                <a16:creationId xmlns:a16="http://schemas.microsoft.com/office/drawing/2014/main" id="{50D21DDB-21B9-830D-8723-599AD1FCA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2816"/>
            <a:ext cx="2818656" cy="180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200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6103363B-02B0-0E62-94EB-D358F7C7A00E}"/>
              </a:ext>
            </a:extLst>
          </p:cNvPr>
          <p:cNvSpPr txBox="1"/>
          <p:nvPr/>
        </p:nvSpPr>
        <p:spPr>
          <a:xfrm>
            <a:off x="1182773" y="6135687"/>
            <a:ext cx="6778459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 Dachau – Knjiga dolaska (16. svibnja 1944. g.)</a:t>
            </a:r>
          </a:p>
        </p:txBody>
      </p:sp>
      <p:pic>
        <p:nvPicPr>
          <p:cNvPr id="42" name="Rezervirano mjesto sadržaja 41" descr="Slika na kojoj se prikazuje tekst, rukopis, knjiga, bilježnica&#10;&#10;Opis je automatski generiran">
            <a:extLst>
              <a:ext uri="{FF2B5EF4-FFF2-40B4-BE49-F238E27FC236}">
                <a16:creationId xmlns:a16="http://schemas.microsoft.com/office/drawing/2014/main" id="{8728376E-D05D-4364-52A6-A739EA1FA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9061" r="7574" b="9798"/>
          <a:stretch/>
        </p:blipFill>
        <p:spPr>
          <a:xfrm>
            <a:off x="323528" y="332656"/>
            <a:ext cx="8496944" cy="5544616"/>
          </a:xfrm>
        </p:spPr>
      </p:pic>
      <p:cxnSp>
        <p:nvCxnSpPr>
          <p:cNvPr id="3" name="Ravni poveznik 2">
            <a:extLst>
              <a:ext uri="{FF2B5EF4-FFF2-40B4-BE49-F238E27FC236}">
                <a16:creationId xmlns:a16="http://schemas.microsoft.com/office/drawing/2014/main" id="{EE02283D-8CC6-D01D-B7B3-2B12CFF0F098}"/>
              </a:ext>
            </a:extLst>
          </p:cNvPr>
          <p:cNvCxnSpPr>
            <a:cxnSpLocks/>
          </p:cNvCxnSpPr>
          <p:nvPr/>
        </p:nvCxnSpPr>
        <p:spPr>
          <a:xfrm>
            <a:off x="5076056" y="3645024"/>
            <a:ext cx="29523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5F89BC0A-E1CC-4D08-6444-501F2B8551EB}"/>
              </a:ext>
            </a:extLst>
          </p:cNvPr>
          <p:cNvCxnSpPr>
            <a:cxnSpLocks/>
          </p:cNvCxnSpPr>
          <p:nvPr/>
        </p:nvCxnSpPr>
        <p:spPr>
          <a:xfrm>
            <a:off x="1043608" y="4257092"/>
            <a:ext cx="30243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Ravni poveznik 23">
            <a:extLst>
              <a:ext uri="{FF2B5EF4-FFF2-40B4-BE49-F238E27FC236}">
                <a16:creationId xmlns:a16="http://schemas.microsoft.com/office/drawing/2014/main" id="{B6A37AE6-5354-3125-921D-0DAB9B66E8CE}"/>
              </a:ext>
            </a:extLst>
          </p:cNvPr>
          <p:cNvCxnSpPr/>
          <p:nvPr/>
        </p:nvCxnSpPr>
        <p:spPr>
          <a:xfrm>
            <a:off x="5076056" y="3789040"/>
            <a:ext cx="29523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467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papir, knjiga, pergament&#10;&#10;Opis je automatski generiran">
            <a:extLst>
              <a:ext uri="{FF2B5EF4-FFF2-40B4-BE49-F238E27FC236}">
                <a16:creationId xmlns:a16="http://schemas.microsoft.com/office/drawing/2014/main" id="{FD3B7226-D4E3-C4DD-E560-8B2DAA073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355" y="260648"/>
            <a:ext cx="4439289" cy="58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1FF9247B-2A61-70E0-7638-17A8E6269185}"/>
              </a:ext>
            </a:extLst>
          </p:cNvPr>
          <p:cNvSpPr txBox="1"/>
          <p:nvPr/>
        </p:nvSpPr>
        <p:spPr>
          <a:xfrm>
            <a:off x="559201" y="6237312"/>
            <a:ext cx="8025595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 </a:t>
            </a:r>
            <a:r>
              <a:rPr lang="hr-H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Buchenwald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Evidencija transporta (1. srpnja 1944. g.)</a:t>
            </a:r>
          </a:p>
        </p:txBody>
      </p:sp>
      <p:pic>
        <p:nvPicPr>
          <p:cNvPr id="8" name="Slika 7" descr="Slika na kojoj se prikazuje tekst, rukopis, Font, tipografija&#10;&#10;Opis je automatski generiran">
            <a:extLst>
              <a:ext uri="{FF2B5EF4-FFF2-40B4-BE49-F238E27FC236}">
                <a16:creationId xmlns:a16="http://schemas.microsoft.com/office/drawing/2014/main" id="{B5749758-84BD-9A42-D138-1440CA415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157192"/>
            <a:ext cx="1798320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2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tekst, Ljudsko lice, izbornik, osoba&#10;&#10;Opis je automatski generiran">
            <a:extLst>
              <a:ext uri="{FF2B5EF4-FFF2-40B4-BE49-F238E27FC236}">
                <a16:creationId xmlns:a16="http://schemas.microsoft.com/office/drawing/2014/main" id="{F17A417C-503C-ABAC-D523-F2226E556DA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440668"/>
            <a:ext cx="8568952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 descr="Slika na kojoj se prikazuje tekst, Font, Trokut, potamnjelost&#10;&#10;Opis je automatski generiran">
            <a:extLst>
              <a:ext uri="{FF2B5EF4-FFF2-40B4-BE49-F238E27FC236}">
                <a16:creationId xmlns:a16="http://schemas.microsoft.com/office/drawing/2014/main" id="{DB927EB7-3873-0460-B0B6-A504DBC6F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51460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Rezervirano mjesto sadržaja 10">
            <a:extLst>
              <a:ext uri="{FF2B5EF4-FFF2-40B4-BE49-F238E27FC236}">
                <a16:creationId xmlns:a16="http://schemas.microsoft.com/office/drawing/2014/main" id="{5F415FD2-5277-62E1-3C8B-DA3F1B8FEF4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10046499"/>
              </p:ext>
            </p:extLst>
          </p:nvPr>
        </p:nvGraphicFramePr>
        <p:xfrm>
          <a:off x="179512" y="260648"/>
          <a:ext cx="8712968" cy="6552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niOkvir 11">
            <a:extLst>
              <a:ext uri="{FF2B5EF4-FFF2-40B4-BE49-F238E27FC236}">
                <a16:creationId xmlns:a16="http://schemas.microsoft.com/office/drawing/2014/main" id="{487E1DDD-38C0-5308-9393-DF9B4296EF9E}"/>
              </a:ext>
            </a:extLst>
          </p:cNvPr>
          <p:cNvSpPr txBox="1"/>
          <p:nvPr/>
        </p:nvSpPr>
        <p:spPr>
          <a:xfrm>
            <a:off x="1691680" y="188640"/>
            <a:ext cx="132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OPĆINE</a:t>
            </a:r>
          </a:p>
        </p:txBody>
      </p:sp>
    </p:spTree>
    <p:extLst>
      <p:ext uri="{BB962C8B-B14F-4D97-AF65-F5344CB8AC3E}">
        <p14:creationId xmlns:p14="http://schemas.microsoft.com/office/powerpoint/2010/main" val="940585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Rezervirano mjesto sadržaja 10">
                <a:extLst>
                  <a:ext uri="{FF2B5EF4-FFF2-40B4-BE49-F238E27FC236}">
                    <a16:creationId xmlns:a16="http://schemas.microsoft.com/office/drawing/2014/main" id="{D2325807-6125-0F10-58D6-AE577C01E59A}"/>
                  </a:ext>
                </a:extLst>
              </p:cNvPr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3287096962"/>
                  </p:ext>
                </p:extLst>
              </p:nvPr>
            </p:nvGraphicFramePr>
            <p:xfrm>
              <a:off x="179512" y="188640"/>
              <a:ext cx="8712968" cy="648072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1" name="Rezervirano mjesto sadržaja 10">
                <a:extLst>
                  <a:ext uri="{FF2B5EF4-FFF2-40B4-BE49-F238E27FC236}">
                    <a16:creationId xmlns:a16="http://schemas.microsoft.com/office/drawing/2014/main" id="{D2325807-6125-0F10-58D6-AE577C01E5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512" y="188640"/>
                <a:ext cx="8712968" cy="64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0512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A9780A-2808-DDAB-66FD-630D8E5E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Arhiv u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Arolsenu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zervirano mjesto sadržaja 6" descr="Slika na kojoj se prikazuje tekst, Font, snimka zaslona, grafika&#10;&#10;Opis je automatski generiran">
            <a:extLst>
              <a:ext uri="{FF2B5EF4-FFF2-40B4-BE49-F238E27FC236}">
                <a16:creationId xmlns:a16="http://schemas.microsoft.com/office/drawing/2014/main" id="{BCF34A18-45B4-9E71-1F7A-8364A02BA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4" y="1556792"/>
            <a:ext cx="8227616" cy="502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16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vrtko\Documents\Rščovjećeni.jpg"/>
          <p:cNvPicPr>
            <a:picLocks noChangeAspect="1" noChangeArrowheads="1"/>
          </p:cNvPicPr>
          <p:nvPr/>
        </p:nvPicPr>
        <p:blipFill>
          <a:blip r:embed="rId2" cstate="print"/>
          <a:srcRect t="1574"/>
          <a:stretch>
            <a:fillRect/>
          </a:stretch>
        </p:blipFill>
        <p:spPr bwMode="auto">
          <a:xfrm>
            <a:off x="2483768" y="332656"/>
            <a:ext cx="4080545" cy="621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13036" y="404664"/>
            <a:ext cx="1608133" cy="400110"/>
          </a:xfrm>
          <a:prstGeom prst="rect">
            <a:avLst/>
          </a:prstGeom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hr-H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Rasčovjećeni</a:t>
            </a:r>
            <a:endParaRPr lang="hr-H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0E8F35A-3748-4AB2-9BF8-C2DA7D9726AA}"/>
              </a:ext>
            </a:extLst>
          </p:cNvPr>
          <p:cNvSpPr txBox="1"/>
          <p:nvPr/>
        </p:nvSpPr>
        <p:spPr>
          <a:xfrm>
            <a:off x="3000904" y="404664"/>
            <a:ext cx="3140604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Auschwitz-Birkenau 82083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5982DE0C-EF9A-1EF9-CF31-E814476E401E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4269250"/>
              </p:ext>
            </p:extLst>
          </p:nvPr>
        </p:nvGraphicFramePr>
        <p:xfrm>
          <a:off x="457200" y="548680"/>
          <a:ext cx="82296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812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otografija- Nakon puštanja iz logora (Kamplin, 20. kolovoza 1944. g.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07504" y="332655"/>
            <a:ext cx="8856984" cy="6192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98010AB-2CE5-9A6B-A7BC-CEDE25AD19B9}"/>
              </a:ext>
            </a:extLst>
          </p:cNvPr>
          <p:cNvSpPr txBox="1"/>
          <p:nvPr/>
        </p:nvSpPr>
        <p:spPr>
          <a:xfrm>
            <a:off x="1776327" y="661338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Anton Lužina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8676117-EE96-7219-ECEC-70528617B01F}"/>
              </a:ext>
            </a:extLst>
          </p:cNvPr>
          <p:cNvSpPr txBox="1"/>
          <p:nvPr/>
        </p:nvSpPr>
        <p:spPr>
          <a:xfrm>
            <a:off x="3555654" y="414415"/>
            <a:ext cx="1550424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Danko Jurina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7678BD1-A57E-7F9C-32A2-2C41AFA99F5D}"/>
              </a:ext>
            </a:extLst>
          </p:cNvPr>
          <p:cNvSpPr txBox="1"/>
          <p:nvPr/>
        </p:nvSpPr>
        <p:spPr>
          <a:xfrm>
            <a:off x="5264364" y="414415"/>
            <a:ext cx="146065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Anton Udina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C3047DD-3A94-7CD8-5EE9-A11B09F507BC}"/>
              </a:ext>
            </a:extLst>
          </p:cNvPr>
          <p:cNvSpPr txBox="1"/>
          <p:nvPr/>
        </p:nvSpPr>
        <p:spPr>
          <a:xfrm>
            <a:off x="6883306" y="786770"/>
            <a:ext cx="1678665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Josip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Karabaić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A428E29-FA93-010C-85CA-6ADCC5678725}"/>
              </a:ext>
            </a:extLst>
          </p:cNvPr>
          <p:cNvSpPr txBox="1"/>
          <p:nvPr/>
        </p:nvSpPr>
        <p:spPr>
          <a:xfrm>
            <a:off x="147464" y="6028207"/>
            <a:ext cx="126836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Ivan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Akilić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A15FE17-4FEC-B5E5-1C5A-0145D4C9B16B}"/>
              </a:ext>
            </a:extLst>
          </p:cNvPr>
          <p:cNvSpPr txBox="1"/>
          <p:nvPr/>
        </p:nvSpPr>
        <p:spPr>
          <a:xfrm>
            <a:off x="2036921" y="6340678"/>
            <a:ext cx="1524776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Franjo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B44C805A-FE95-9F1C-B662-21731685AF2B}"/>
              </a:ext>
            </a:extLst>
          </p:cNvPr>
          <p:cNvSpPr txBox="1"/>
          <p:nvPr/>
        </p:nvSpPr>
        <p:spPr>
          <a:xfrm>
            <a:off x="3729815" y="6335446"/>
            <a:ext cx="1563248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Eduard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Sintić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628DEF8D-BE5E-E3FF-0FAA-028E08C93E45}"/>
              </a:ext>
            </a:extLst>
          </p:cNvPr>
          <p:cNvSpPr txBox="1"/>
          <p:nvPr/>
        </p:nvSpPr>
        <p:spPr>
          <a:xfrm>
            <a:off x="5457031" y="6335446"/>
            <a:ext cx="192232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Spasoje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Karabaić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0F6551E1-8BAB-81D0-6DA7-AC719020B624}"/>
              </a:ext>
            </a:extLst>
          </p:cNvPr>
          <p:cNvSpPr txBox="1"/>
          <p:nvPr/>
        </p:nvSpPr>
        <p:spPr>
          <a:xfrm>
            <a:off x="7596336" y="5589240"/>
            <a:ext cx="1306769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Mate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Kosić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vrtko\Downloads\Dachau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170504">
            <a:off x="336760" y="2255455"/>
            <a:ext cx="2055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27. siječnja</a:t>
            </a:r>
          </a:p>
        </p:txBody>
      </p:sp>
      <p:sp>
        <p:nvSpPr>
          <p:cNvPr id="4" name="TextBox 3"/>
          <p:cNvSpPr txBox="1"/>
          <p:nvPr/>
        </p:nvSpPr>
        <p:spPr>
          <a:xfrm rot="292492">
            <a:off x="2356301" y="3334859"/>
            <a:ext cx="45881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 sjećanja na holokaust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EC5EF4-05A8-4115-BBCC-6F6B178C7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Razdoblje talijanske okupacije</a:t>
            </a:r>
            <a:b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(travanj 1941. – rujan 1943. godine)</a:t>
            </a:r>
          </a:p>
        </p:txBody>
      </p:sp>
      <p:pic>
        <p:nvPicPr>
          <p:cNvPr id="5" name="Rezervirano mjesto sadržaja 4" descr="Slika na kojoj se prikazuje tekst, na otvorenom, staro&#10;&#10;Opis je automatski generiran">
            <a:extLst>
              <a:ext uri="{FF2B5EF4-FFF2-40B4-BE49-F238E27FC236}">
                <a16:creationId xmlns:a16="http://schemas.microsoft.com/office/drawing/2014/main" id="{A247EB77-96B7-4D39-B25B-BB5914FDF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7612"/>
            <a:ext cx="3435449" cy="46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7021839-633B-4470-8188-20BFEED8BD94}"/>
              </a:ext>
            </a:extLst>
          </p:cNvPr>
          <p:cNvSpPr txBox="1"/>
          <p:nvPr/>
        </p:nvSpPr>
        <p:spPr>
          <a:xfrm>
            <a:off x="5724128" y="6183251"/>
            <a:ext cx="286168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Krk, 16. travnja 1941. g.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ADBC85C-975F-2416-9A53-AE455D03E5F0}"/>
              </a:ext>
            </a:extLst>
          </p:cNvPr>
          <p:cNvSpPr txBox="1"/>
          <p:nvPr/>
        </p:nvSpPr>
        <p:spPr>
          <a:xfrm rot="1033709">
            <a:off x="6394817" y="4004655"/>
            <a:ext cx="2039340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L'altra</a:t>
            </a:r>
            <a:r>
              <a:rPr lang="hr-H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sponda</a:t>
            </a:r>
            <a:endParaRPr lang="hr-HR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957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2F1425-4CBE-9411-63D4-1159800AF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Zatvori</a:t>
            </a:r>
          </a:p>
        </p:txBody>
      </p:sp>
      <p:pic>
        <p:nvPicPr>
          <p:cNvPr id="6" name="Rezervirano mjesto sadržaja 5" descr="Slika na kojoj se prikazuje vanjski, nebo, prozor, zgrada&#10;&#10;Opis je automatski generiran">
            <a:extLst>
              <a:ext uri="{FF2B5EF4-FFF2-40B4-BE49-F238E27FC236}">
                <a16:creationId xmlns:a16="http://schemas.microsoft.com/office/drawing/2014/main" id="{AB74B767-12B1-EF89-1713-104EA8BA10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45592"/>
            <a:ext cx="4313351" cy="2560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zervirano mjesto sadržaja 8" descr="Slika na kojoj se prikazuje prozor, vanjski, nebo, skeč&#10;&#10;Opis je automatski generiran">
            <a:extLst>
              <a:ext uri="{FF2B5EF4-FFF2-40B4-BE49-F238E27FC236}">
                <a16:creationId xmlns:a16="http://schemas.microsoft.com/office/drawing/2014/main" id="{15419E23-A0A2-46F5-00DF-E42BCEDCD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5847" r="11949" b="6085"/>
          <a:stretch/>
        </p:blipFill>
        <p:spPr>
          <a:xfrm>
            <a:off x="4067944" y="4126891"/>
            <a:ext cx="4460554" cy="256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11DA04F-D274-543E-BC52-617B257B487C}"/>
              </a:ext>
            </a:extLst>
          </p:cNvPr>
          <p:cNvSpPr txBox="1"/>
          <p:nvPr/>
        </p:nvSpPr>
        <p:spPr>
          <a:xfrm>
            <a:off x="5004048" y="1345592"/>
            <a:ext cx="2942345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zatvor </a:t>
            </a:r>
            <a:r>
              <a:rPr lang="hr-HR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Via Roma 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Rijeci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C773619-3473-AFF3-505D-69CB2FEE9651}"/>
              </a:ext>
            </a:extLst>
          </p:cNvPr>
          <p:cNvSpPr txBox="1"/>
          <p:nvPr/>
        </p:nvSpPr>
        <p:spPr>
          <a:xfrm>
            <a:off x="1043608" y="6287231"/>
            <a:ext cx="280794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zatvor </a:t>
            </a:r>
            <a:r>
              <a:rPr lang="hr-HR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Coroneo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 Trstu</a:t>
            </a:r>
          </a:p>
        </p:txBody>
      </p:sp>
    </p:spTree>
    <p:extLst>
      <p:ext uri="{BB962C8B-B14F-4D97-AF65-F5344CB8AC3E}">
        <p14:creationId xmlns:p14="http://schemas.microsoft.com/office/powerpoint/2010/main" val="275796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C70C23-E2B9-4607-AC55-48AD07E3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Logor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Fossoli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zervirano mjesto sadržaja 7" descr="Slika na kojoj se prikazuje stablo, na otvorenom, trava, tlo&#10;&#10;Opis je automatski generiran">
            <a:extLst>
              <a:ext uri="{FF2B5EF4-FFF2-40B4-BE49-F238E27FC236}">
                <a16:creationId xmlns:a16="http://schemas.microsoft.com/office/drawing/2014/main" id="{63402DBB-54E1-4F7D-991F-774D7E2199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5228"/>
            <a:ext cx="3898776" cy="235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Rezervirano mjesto sadržaja 5" descr="Slika na kojoj se prikazuje nebo, na otvorenom, staro, bijelo&#10;&#10;Opis je automatski generiran">
            <a:extLst>
              <a:ext uri="{FF2B5EF4-FFF2-40B4-BE49-F238E27FC236}">
                <a16:creationId xmlns:a16="http://schemas.microsoft.com/office/drawing/2014/main" id="{B01394D6-0F91-4D39-A661-F99DA4EEC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>
          <a:xfrm>
            <a:off x="4499992" y="2924944"/>
            <a:ext cx="4186808" cy="261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 descr="Slika na kojoj se prikazuje vanjski, nebo, crno-bijelo, pruga&#10;&#10;Opis je automatski generiran">
            <a:extLst>
              <a:ext uri="{FF2B5EF4-FFF2-40B4-BE49-F238E27FC236}">
                <a16:creationId xmlns:a16="http://schemas.microsoft.com/office/drawing/2014/main" id="{CB1566F4-E37B-B357-9FEE-3397E20DB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4314056" cy="2430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80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BA7A4956-CFDB-F32D-864B-D0A0850D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543" y="260648"/>
            <a:ext cx="8229600" cy="936104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Logor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Ustica</a:t>
            </a: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(provincija Palermo)</a:t>
            </a:r>
          </a:p>
        </p:txBody>
      </p:sp>
      <p:pic>
        <p:nvPicPr>
          <p:cNvPr id="5" name="Rezervirano mjesto sadržaja 4" descr="Slika na kojoj se prikazuje tekst, izbornik, dokument, broj&#10;&#10;Opis je automatski generiran">
            <a:extLst>
              <a:ext uri="{FF2B5EF4-FFF2-40B4-BE49-F238E27FC236}">
                <a16:creationId xmlns:a16="http://schemas.microsoft.com/office/drawing/2014/main" id="{B470E8D1-5E32-B752-64D1-CBC047C692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43" y="1340768"/>
            <a:ext cx="3970784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Rezervirano mjesto sadržaja 8" descr="Slika na kojoj se prikazuje tekst, izbornik, dokument, rukopis&#10;&#10;Opis je automatski generiran">
            <a:extLst>
              <a:ext uri="{FF2B5EF4-FFF2-40B4-BE49-F238E27FC236}">
                <a16:creationId xmlns:a16="http://schemas.microsoft.com/office/drawing/2014/main" id="{C7BAF988-9A3F-16D4-9728-B17D311050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3" y="1340768"/>
            <a:ext cx="375476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669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192ADF-B590-281B-29B2-A78509E3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Logor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Ustica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ezervirano mjesto sadržaja 5" descr="Slika na kojoj se prikazuje odijevanje, čovjek, zgrada, vanjski&#10;&#10;Opis je automatski generiran">
            <a:extLst>
              <a:ext uri="{FF2B5EF4-FFF2-40B4-BE49-F238E27FC236}">
                <a16:creationId xmlns:a16="http://schemas.microsoft.com/office/drawing/2014/main" id="{C10617FD-7CD5-C209-5154-63750CA2B5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07168"/>
            <a:ext cx="4474840" cy="301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Rezervirano mjesto sadržaja 7" descr="Slika na kojoj se prikazuje tekst, izbornik, plaketa&#10;&#10;Opis je automatski generiran">
            <a:extLst>
              <a:ext uri="{FF2B5EF4-FFF2-40B4-BE49-F238E27FC236}">
                <a16:creationId xmlns:a16="http://schemas.microsoft.com/office/drawing/2014/main" id="{824368D0-99E4-4CD1-DCD6-0933C1CEE0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0" t="2824" r="2220" b="2550"/>
          <a:stretch/>
        </p:blipFill>
        <p:spPr>
          <a:xfrm>
            <a:off x="5220072" y="1398786"/>
            <a:ext cx="3466728" cy="5184576"/>
          </a:xfr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688A6B11-120E-782F-660D-54DB4430B5D2}"/>
              </a:ext>
            </a:extLst>
          </p:cNvPr>
          <p:cNvSpPr txBox="1"/>
          <p:nvPr/>
        </p:nvSpPr>
        <p:spPr>
          <a:xfrm>
            <a:off x="1475656" y="5020434"/>
            <a:ext cx="2848857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just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Franjo Maračić (24)</a:t>
            </a:r>
          </a:p>
          <a:p>
            <a:pPr algn="just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Anton Orlić (23)</a:t>
            </a:r>
          </a:p>
          <a:p>
            <a:pPr algn="just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Lucijan Orlić (22)</a:t>
            </a:r>
          </a:p>
          <a:p>
            <a:pPr algn="just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Franjo Orlić (26)</a:t>
            </a:r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D7917B9A-8C38-19A3-8D0E-88F566B93400}"/>
              </a:ext>
            </a:extLst>
          </p:cNvPr>
          <p:cNvSpPr/>
          <p:nvPr/>
        </p:nvSpPr>
        <p:spPr>
          <a:xfrm>
            <a:off x="4330284" y="5562948"/>
            <a:ext cx="1465852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645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41773D-277A-4D1C-B812-27A9D0D30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  <a:solidFill>
            <a:schemeClr val="bg1"/>
          </a:solidFill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>
            <a:normAutofit fontScale="90000"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Razdoblje njemačke okupacije</a:t>
            </a:r>
            <a:b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(studeni 1943. – 17. travnja 1945. g.)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7003267-DC4B-407B-A1D4-67CC21A05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99" y="2204864"/>
            <a:ext cx="7069402" cy="4176464"/>
          </a:xfrm>
        </p:spPr>
      </p:pic>
    </p:spTree>
    <p:extLst>
      <p:ext uri="{BB962C8B-B14F-4D97-AF65-F5344CB8AC3E}">
        <p14:creationId xmlns:p14="http://schemas.microsoft.com/office/powerpoint/2010/main" val="35148103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Prilagođen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vijetleći rubovi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</TotalTime>
  <Words>347</Words>
  <Application>Microsoft Office PowerPoint</Application>
  <PresentationFormat>Prikaz na zaslonu (4:3)</PresentationFormat>
  <Paragraphs>101</Paragraphs>
  <Slides>31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31</vt:i4>
      </vt:variant>
    </vt:vector>
  </HeadingPairs>
  <TitlesOfParts>
    <vt:vector size="40" baseType="lpstr">
      <vt:lpstr>Arial</vt:lpstr>
      <vt:lpstr>Calibri</vt:lpstr>
      <vt:lpstr>Franklin Gothic Book</vt:lpstr>
      <vt:lpstr>Perpetua</vt:lpstr>
      <vt:lpstr>Times New Roman</vt:lpstr>
      <vt:lpstr>Wingdings</vt:lpstr>
      <vt:lpstr>Wingdings 2</vt:lpstr>
      <vt:lpstr>Equity</vt:lpstr>
      <vt:lpstr>Office Theme</vt:lpstr>
      <vt:lpstr>Krčani kao žrtve fašističkog i nacističkog progona</vt:lpstr>
      <vt:lpstr>Krčani u vihoru holokausta</vt:lpstr>
      <vt:lpstr>PowerPoint prezentacija</vt:lpstr>
      <vt:lpstr>Razdoblje talijanske okupacije (travanj 1941. – rujan 1943. godine)</vt:lpstr>
      <vt:lpstr>Zatvori</vt:lpstr>
      <vt:lpstr>Logor Fossoli</vt:lpstr>
      <vt:lpstr>Logor Ustica (provincija Palermo)</vt:lpstr>
      <vt:lpstr>Logor Ustica</vt:lpstr>
      <vt:lpstr>Razdoblje njemačke okupacije (studeni 1943. – 17. travnja 1945. g.)</vt:lpstr>
      <vt:lpstr>PowerPoint prezentacija</vt:lpstr>
      <vt:lpstr>Rižarna San Sabba u Trstu</vt:lpstr>
      <vt:lpstr>PowerPoint prezentacija</vt:lpstr>
      <vt:lpstr>Istraživanja</vt:lpstr>
      <vt:lpstr>Logoraši s otoka Krka</vt:lpstr>
      <vt:lpstr>PowerPoint prezentacija</vt:lpstr>
      <vt:lpstr>Čedo Žic (1922. – 1944.)</vt:lpstr>
      <vt:lpstr>PowerPoint prezentacija</vt:lpstr>
      <vt:lpstr>PowerPoint prezentacija</vt:lpstr>
      <vt:lpstr>Svjedočanstva</vt:lpstr>
      <vt:lpstr>PowerPoint prezentacija</vt:lpstr>
      <vt:lpstr>Arhiv u Arolsenu</vt:lpstr>
      <vt:lpstr>Arhiv u Arolsenu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Arhiv u Arolsenu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Holokaust</dc:title>
  <dc:creator>TVRTKO BOŽIĆ</dc:creator>
  <cp:lastModifiedBy>Tvrtko Božić</cp:lastModifiedBy>
  <cp:revision>50</cp:revision>
  <dcterms:created xsi:type="dcterms:W3CDTF">2021-01-25T01:00:32Z</dcterms:created>
  <dcterms:modified xsi:type="dcterms:W3CDTF">2024-01-25T22:26:34Z</dcterms:modified>
</cp:coreProperties>
</file>